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Lst>
  <p:notesMasterIdLst>
    <p:notesMasterId r:id="rId12"/>
  </p:notesMasterIdLst>
  <p:sldIdLst>
    <p:sldId id="256" r:id="rId5"/>
    <p:sldId id="273" r:id="rId6"/>
    <p:sldId id="269" r:id="rId7"/>
    <p:sldId id="270" r:id="rId8"/>
    <p:sldId id="271" r:id="rId9"/>
    <p:sldId id="275" r:id="rId10"/>
    <p:sldId id="260" r:id="rId11"/>
  </p:sldIdLst>
  <p:sldSz cx="6858000" cy="51435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C068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08"/>
    <p:restoredTop sz="85961" autoAdjust="0"/>
  </p:normalViewPr>
  <p:slideViewPr>
    <p:cSldViewPr snapToGrid="0" snapToObjects="1">
      <p:cViewPr varScale="1">
        <p:scale>
          <a:sx n="132" d="100"/>
          <a:sy n="132" d="100"/>
        </p:scale>
        <p:origin x="1920" y="114"/>
      </p:cViewPr>
      <p:guideLst>
        <p:guide orient="horz" pos="1620"/>
        <p:guide pos="2160"/>
      </p:guideLst>
    </p:cSldViewPr>
  </p:slideViewPr>
  <p:notesTextViewPr>
    <p:cViewPr>
      <p:scale>
        <a:sx n="75" d="100"/>
        <a:sy n="7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ssica Stewart" userId="ee37879f-b9e6-4386-ab7d-d5322f3b34e1" providerId="ADAL" clId="{49BA69E6-8A8C-497B-8422-7A8D1EE15603}"/>
    <pc:docChg chg="undo custSel addSld modSld">
      <pc:chgData name="Jessica Stewart" userId="ee37879f-b9e6-4386-ab7d-d5322f3b34e1" providerId="ADAL" clId="{49BA69E6-8A8C-497B-8422-7A8D1EE15603}" dt="2018-04-06T16:00:35.140" v="420" actId="1076"/>
      <pc:docMkLst>
        <pc:docMk/>
      </pc:docMkLst>
      <pc:sldChg chg="addSp modSp">
        <pc:chgData name="Jessica Stewart" userId="ee37879f-b9e6-4386-ab7d-d5322f3b34e1" providerId="ADAL" clId="{49BA69E6-8A8C-497B-8422-7A8D1EE15603}" dt="2018-04-06T16:00:35.140" v="420" actId="1076"/>
        <pc:sldMkLst>
          <pc:docMk/>
          <pc:sldMk cId="275712821" sldId="256"/>
        </pc:sldMkLst>
        <pc:spChg chg="mod">
          <ac:chgData name="Jessica Stewart" userId="ee37879f-b9e6-4386-ab7d-d5322f3b34e1" providerId="ADAL" clId="{49BA69E6-8A8C-497B-8422-7A8D1EE15603}" dt="2018-04-06T15:45:50.210" v="412" actId="1076"/>
          <ac:spMkLst>
            <pc:docMk/>
            <pc:sldMk cId="275712821" sldId="256"/>
            <ac:spMk id="2" creationId="{00000000-0000-0000-0000-000000000000}"/>
          </ac:spMkLst>
        </pc:spChg>
        <pc:spChg chg="mod">
          <ac:chgData name="Jessica Stewart" userId="ee37879f-b9e6-4386-ab7d-d5322f3b34e1" providerId="ADAL" clId="{49BA69E6-8A8C-497B-8422-7A8D1EE15603}" dt="2018-04-06T16:00:30.683" v="419" actId="20577"/>
          <ac:spMkLst>
            <pc:docMk/>
            <pc:sldMk cId="275712821" sldId="256"/>
            <ac:spMk id="3" creationId="{00000000-0000-0000-0000-000000000000}"/>
          </ac:spMkLst>
        </pc:spChg>
        <pc:picChg chg="add mod">
          <ac:chgData name="Jessica Stewart" userId="ee37879f-b9e6-4386-ab7d-d5322f3b34e1" providerId="ADAL" clId="{49BA69E6-8A8C-497B-8422-7A8D1EE15603}" dt="2018-04-06T15:33:15.191" v="248" actId="1076"/>
          <ac:picMkLst>
            <pc:docMk/>
            <pc:sldMk cId="275712821" sldId="256"/>
            <ac:picMk id="5" creationId="{58A85A02-FA6F-4902-917F-4EA74882AE16}"/>
          </ac:picMkLst>
        </pc:picChg>
        <pc:picChg chg="add mod">
          <ac:chgData name="Jessica Stewart" userId="ee37879f-b9e6-4386-ab7d-d5322f3b34e1" providerId="ADAL" clId="{49BA69E6-8A8C-497B-8422-7A8D1EE15603}" dt="2018-04-06T16:00:35.140" v="420" actId="1076"/>
          <ac:picMkLst>
            <pc:docMk/>
            <pc:sldMk cId="275712821" sldId="256"/>
            <ac:picMk id="1026" creationId="{6DAEBF8B-C412-46BA-A67B-B108AC369CA3}"/>
          </ac:picMkLst>
        </pc:picChg>
      </pc:sldChg>
      <pc:sldChg chg="modSp">
        <pc:chgData name="Jessica Stewart" userId="ee37879f-b9e6-4386-ab7d-d5322f3b34e1" providerId="ADAL" clId="{49BA69E6-8A8C-497B-8422-7A8D1EE15603}" dt="2018-04-06T15:45:13.917" v="396" actId="20577"/>
        <pc:sldMkLst>
          <pc:docMk/>
          <pc:sldMk cId="3991181440" sldId="269"/>
        </pc:sldMkLst>
        <pc:spChg chg="mod">
          <ac:chgData name="Jessica Stewart" userId="ee37879f-b9e6-4386-ab7d-d5322f3b34e1" providerId="ADAL" clId="{49BA69E6-8A8C-497B-8422-7A8D1EE15603}" dt="2018-04-06T15:40:52.401" v="281" actId="20577"/>
          <ac:spMkLst>
            <pc:docMk/>
            <pc:sldMk cId="3991181440" sldId="269"/>
            <ac:spMk id="4" creationId="{00000000-0000-0000-0000-000000000000}"/>
          </ac:spMkLst>
        </pc:spChg>
        <pc:spChg chg="mod">
          <ac:chgData name="Jessica Stewart" userId="ee37879f-b9e6-4386-ab7d-d5322f3b34e1" providerId="ADAL" clId="{49BA69E6-8A8C-497B-8422-7A8D1EE15603}" dt="2018-04-06T15:45:13.917" v="396" actId="20577"/>
          <ac:spMkLst>
            <pc:docMk/>
            <pc:sldMk cId="3991181440" sldId="269"/>
            <ac:spMk id="5" creationId="{00000000-0000-0000-0000-000000000000}"/>
          </ac:spMkLst>
        </pc:spChg>
      </pc:sldChg>
      <pc:sldChg chg="delSp modSp add">
        <pc:chgData name="Jessica Stewart" userId="ee37879f-b9e6-4386-ab7d-d5322f3b34e1" providerId="ADAL" clId="{49BA69E6-8A8C-497B-8422-7A8D1EE15603}" dt="2018-04-06T15:46:12.073" v="414" actId="1076"/>
        <pc:sldMkLst>
          <pc:docMk/>
          <pc:sldMk cId="3887096540" sldId="270"/>
        </pc:sldMkLst>
        <pc:spChg chg="del mod">
          <ac:chgData name="Jessica Stewart" userId="ee37879f-b9e6-4386-ab7d-d5322f3b34e1" providerId="ADAL" clId="{49BA69E6-8A8C-497B-8422-7A8D1EE15603}" dt="2018-04-06T15:46:05.608" v="413" actId="478"/>
          <ac:spMkLst>
            <pc:docMk/>
            <pc:sldMk cId="3887096540" sldId="270"/>
            <ac:spMk id="4" creationId="{00000000-0000-0000-0000-000000000000}"/>
          </ac:spMkLst>
        </pc:spChg>
        <pc:spChg chg="mod">
          <ac:chgData name="Jessica Stewart" userId="ee37879f-b9e6-4386-ab7d-d5322f3b34e1" providerId="ADAL" clId="{49BA69E6-8A8C-497B-8422-7A8D1EE15603}" dt="2018-04-06T15:46:12.073" v="414" actId="1076"/>
          <ac:spMkLst>
            <pc:docMk/>
            <pc:sldMk cId="3887096540" sldId="270"/>
            <ac:spMk id="5" creationId="{00000000-0000-0000-0000-000000000000}"/>
          </ac:spMkLst>
        </pc:spChg>
      </pc:sldChg>
      <pc:sldChg chg="modSp add">
        <pc:chgData name="Jessica Stewart" userId="ee37879f-b9e6-4386-ab7d-d5322f3b34e1" providerId="ADAL" clId="{49BA69E6-8A8C-497B-8422-7A8D1EE15603}" dt="2018-04-06T15:45:23.393" v="407" actId="27636"/>
        <pc:sldMkLst>
          <pc:docMk/>
          <pc:sldMk cId="15464081" sldId="271"/>
        </pc:sldMkLst>
        <pc:spChg chg="mod">
          <ac:chgData name="Jessica Stewart" userId="ee37879f-b9e6-4386-ab7d-d5322f3b34e1" providerId="ADAL" clId="{49BA69E6-8A8C-497B-8422-7A8D1EE15603}" dt="2018-04-06T15:42:13.237" v="366" actId="27636"/>
          <ac:spMkLst>
            <pc:docMk/>
            <pc:sldMk cId="15464081" sldId="271"/>
            <ac:spMk id="4" creationId="{00000000-0000-0000-0000-000000000000}"/>
          </ac:spMkLst>
        </pc:spChg>
        <pc:spChg chg="mod">
          <ac:chgData name="Jessica Stewart" userId="ee37879f-b9e6-4386-ab7d-d5322f3b34e1" providerId="ADAL" clId="{49BA69E6-8A8C-497B-8422-7A8D1EE15603}" dt="2018-04-06T15:45:23.393" v="407" actId="27636"/>
          <ac:spMkLst>
            <pc:docMk/>
            <pc:sldMk cId="15464081" sldId="271"/>
            <ac:spMk id="5" creationId="{00000000-0000-0000-0000-000000000000}"/>
          </ac:spMkLst>
        </pc:spChg>
      </pc:sldChg>
      <pc:sldChg chg="delSp modSp add">
        <pc:chgData name="Jessica Stewart" userId="ee37879f-b9e6-4386-ab7d-d5322f3b34e1" providerId="ADAL" clId="{49BA69E6-8A8C-497B-8422-7A8D1EE15603}" dt="2018-04-06T15:46:26.671" v="416" actId="1076"/>
        <pc:sldMkLst>
          <pc:docMk/>
          <pc:sldMk cId="2546628004" sldId="272"/>
        </pc:sldMkLst>
        <pc:spChg chg="del mod">
          <ac:chgData name="Jessica Stewart" userId="ee37879f-b9e6-4386-ab7d-d5322f3b34e1" providerId="ADAL" clId="{49BA69E6-8A8C-497B-8422-7A8D1EE15603}" dt="2018-04-06T15:46:23.518" v="415" actId="478"/>
          <ac:spMkLst>
            <pc:docMk/>
            <pc:sldMk cId="2546628004" sldId="272"/>
            <ac:spMk id="4" creationId="{00000000-0000-0000-0000-000000000000}"/>
          </ac:spMkLst>
        </pc:spChg>
        <pc:spChg chg="mod">
          <ac:chgData name="Jessica Stewart" userId="ee37879f-b9e6-4386-ab7d-d5322f3b34e1" providerId="ADAL" clId="{49BA69E6-8A8C-497B-8422-7A8D1EE15603}" dt="2018-04-06T15:46:26.671" v="416" actId="1076"/>
          <ac:spMkLst>
            <pc:docMk/>
            <pc:sldMk cId="2546628004" sldId="272"/>
            <ac:spMk id="5"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F41891-FEFA-4620-BD72-38C6B17AD98F}" type="datetimeFigureOut">
              <a:rPr lang="en-US" smtClean="0"/>
              <a:t>5/22/2018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64244F-8249-4255-9826-CB7E553D7925}" type="slidenum">
              <a:rPr lang="en-US" smtClean="0"/>
              <a:t>‹#›</a:t>
            </a:fld>
            <a:endParaRPr lang="en-US"/>
          </a:p>
        </p:txBody>
      </p:sp>
    </p:spTree>
    <p:extLst>
      <p:ext uri="{BB962C8B-B14F-4D97-AF65-F5344CB8AC3E}">
        <p14:creationId xmlns:p14="http://schemas.microsoft.com/office/powerpoint/2010/main" val="29047246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457200" lvl="1" indent="0">
              <a:buFont typeface="Arial" panose="020B0604020202020204" pitchFamily="34" charset="0"/>
              <a:buNone/>
            </a:pPr>
            <a:endParaRPr lang="en-US" sz="2000" baseline="0" dirty="0"/>
          </a:p>
        </p:txBody>
      </p:sp>
      <p:sp>
        <p:nvSpPr>
          <p:cNvPr id="4" name="Slide Number Placeholder 3"/>
          <p:cNvSpPr>
            <a:spLocks noGrp="1"/>
          </p:cNvSpPr>
          <p:nvPr>
            <p:ph type="sldNum" sz="quarter" idx="10"/>
          </p:nvPr>
        </p:nvSpPr>
        <p:spPr/>
        <p:txBody>
          <a:bodyPr/>
          <a:lstStyle/>
          <a:p>
            <a:fld id="{C864244F-8249-4255-9826-CB7E553D7925}" type="slidenum">
              <a:rPr lang="en-US" smtClean="0"/>
              <a:t>1</a:t>
            </a:fld>
            <a:endParaRPr lang="en-US"/>
          </a:p>
        </p:txBody>
      </p:sp>
    </p:spTree>
    <p:extLst>
      <p:ext uri="{BB962C8B-B14F-4D97-AF65-F5344CB8AC3E}">
        <p14:creationId xmlns:p14="http://schemas.microsoft.com/office/powerpoint/2010/main" val="24651929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0" dirty="0"/>
              <a:t>Who you are and what your organization does in the world of pancreatic cancer</a:t>
            </a:r>
          </a:p>
          <a:p>
            <a:pPr marL="171450" indent="-171450">
              <a:buFont typeface="Arial" panose="020B0604020202020204" pitchFamily="34" charset="0"/>
              <a:buChar char="•"/>
            </a:pPr>
            <a:endParaRPr lang="en-US" b="1" dirty="0"/>
          </a:p>
          <a:p>
            <a:pPr marL="171450" indent="-171450">
              <a:buFont typeface="Arial" panose="020B0604020202020204" pitchFamily="34" charset="0"/>
              <a:buChar char="•"/>
            </a:pPr>
            <a:r>
              <a:rPr lang="en-US" b="1" dirty="0"/>
              <a:t>(2.5 MINUTES EACH)</a:t>
            </a:r>
          </a:p>
        </p:txBody>
      </p:sp>
      <p:sp>
        <p:nvSpPr>
          <p:cNvPr id="4" name="Slide Number Placeholder 3"/>
          <p:cNvSpPr>
            <a:spLocks noGrp="1"/>
          </p:cNvSpPr>
          <p:nvPr>
            <p:ph type="sldNum" sz="quarter" idx="10"/>
          </p:nvPr>
        </p:nvSpPr>
        <p:spPr/>
        <p:txBody>
          <a:bodyPr/>
          <a:lstStyle/>
          <a:p>
            <a:fld id="{C864244F-8249-4255-9826-CB7E553D7925}" type="slidenum">
              <a:rPr lang="en-US" smtClean="0"/>
              <a:t>2</a:t>
            </a:fld>
            <a:endParaRPr lang="en-US"/>
          </a:p>
        </p:txBody>
      </p:sp>
    </p:spTree>
    <p:extLst>
      <p:ext uri="{BB962C8B-B14F-4D97-AF65-F5344CB8AC3E}">
        <p14:creationId xmlns:p14="http://schemas.microsoft.com/office/powerpoint/2010/main" val="37059489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a:p>
            <a:pPr marL="0" lvl="0" indent="0">
              <a:buNone/>
            </a:pPr>
            <a:r>
              <a:rPr lang="en-CA" b="1" dirty="0"/>
              <a:t>Michelle (20 MINUTES)</a:t>
            </a:r>
          </a:p>
          <a:p>
            <a:pPr marL="0" indent="0">
              <a:buFont typeface="Arial" panose="020B0604020202020204" pitchFamily="34" charset="0"/>
              <a:buNone/>
            </a:pPr>
            <a:endParaRPr lang="en-US" dirty="0"/>
          </a:p>
          <a:p>
            <a:pPr marL="0" indent="0">
              <a:buFont typeface="Arial" panose="020B0604020202020204" pitchFamily="34" charset="0"/>
              <a:buNone/>
            </a:pPr>
            <a:r>
              <a:rPr lang="en-US" b="1" dirty="0"/>
              <a:t>The new era of corporate partnerships:</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Corporate partnerships can take many different forms and you can be as open and creative as you wish in their development – non profits are quickly moving beyond the days of straight sponsorship, where a company gives the non-profit some money, however large or small the sum, and a logo is plunked on the back of a jersey or poster.</a:t>
            </a:r>
          </a:p>
          <a:p>
            <a:pPr marL="171450" indent="-171450">
              <a:buFont typeface="Arial" panose="020B0604020202020204" pitchFamily="34" charset="0"/>
              <a:buChar char="•"/>
            </a:pPr>
            <a:r>
              <a:rPr lang="en-US" dirty="0"/>
              <a:t>These types of arrangements can and do still exist, but ideally we’re working towards taking our corporate engagement to the next level; we want to build programs/events with them so there is buy in and longevity to the relationship.</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dirty="0"/>
              <a:t>Generating leads: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Before we discuss getting better engagement, based on the survey results, we need to cover off generating leads for your organization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There are many different ways of generating leads – some of the best ones are:</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Using your current constituent base by getting to know them better and mining leads they may have</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Board member leads – talk about moving towards a board model where this is a requirement</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Current partners who may introduce you to their contacts – </a:t>
            </a:r>
            <a:r>
              <a:rPr lang="en-US" dirty="0" err="1"/>
              <a:t>eg</a:t>
            </a:r>
            <a:r>
              <a:rPr lang="en-US" dirty="0"/>
              <a:t> AVIS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dirty="0"/>
              <a:t>Discovery meetings:</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What are corporate partners looking for from a non profit partner? We KNOW what we want from them (typically cash for research or programs, but it could be supplies, access to specialized resources </a:t>
            </a:r>
            <a:r>
              <a:rPr lang="en-US" dirty="0" err="1"/>
              <a:t>etc</a:t>
            </a:r>
            <a:r>
              <a:rPr lang="en-US" dirty="0"/>
              <a:t>) – but what do THEY want. If you don’t know – getting this information is the first step through a discovery meeting or call.</a:t>
            </a:r>
          </a:p>
          <a:p>
            <a:pPr marL="171450" indent="-171450">
              <a:buFont typeface="Arial" panose="020B0604020202020204" pitchFamily="34" charset="0"/>
              <a:buChar char="•"/>
            </a:pPr>
            <a:r>
              <a:rPr lang="en-US" dirty="0"/>
              <a:t>Explain the basics of a discovery meeting and why this is important, what kind of information you can glean etc.</a:t>
            </a:r>
          </a:p>
          <a:p>
            <a:pPr marL="0" indent="0">
              <a:buFont typeface="Arial" panose="020B0604020202020204" pitchFamily="34" charset="0"/>
              <a:buNone/>
            </a:pPr>
            <a:endParaRPr lang="en-US" dirty="0"/>
          </a:p>
          <a:p>
            <a:pPr marL="0" indent="0">
              <a:buFont typeface="Arial" panose="020B0604020202020204" pitchFamily="34" charset="0"/>
              <a:buNone/>
            </a:pPr>
            <a:r>
              <a:rPr lang="en-US" b="1" dirty="0"/>
              <a:t>Gaining engagement:</a:t>
            </a:r>
          </a:p>
          <a:p>
            <a:pPr marL="0" indent="0">
              <a:buFont typeface="Arial" panose="020B0604020202020204" pitchFamily="34" charset="0"/>
              <a:buNone/>
            </a:pPr>
            <a:endParaRPr lang="en-US" dirty="0"/>
          </a:p>
          <a:p>
            <a:pPr marL="171450" indent="-171450">
              <a:buFont typeface="Arial" panose="020B0604020202020204" pitchFamily="34" charset="0"/>
              <a:buChar char="•"/>
            </a:pPr>
            <a:r>
              <a:rPr lang="en-US" dirty="0"/>
              <a:t>The next steps is gaining engagement and commitment – we want our partners to feel as connected and committed to the cause as we are. We can do this by sharing stats, personal stories and bringing them inside the pancreatic cancer reality but this is also done by smart engagement opportunities for partners which may go further than hearing from staff who work at your org.</a:t>
            </a:r>
          </a:p>
          <a:p>
            <a:pPr marL="171450" indent="-171450">
              <a:buFont typeface="Arial" panose="020B0604020202020204" pitchFamily="34" charset="0"/>
              <a:buChar char="•"/>
            </a:pPr>
            <a:r>
              <a:rPr lang="en-US" dirty="0"/>
              <a:t>Some engagement ideas are (CASE STUDY TO ILLUSTRATE)</a:t>
            </a:r>
          </a:p>
          <a:p>
            <a:pPr marL="628650" lvl="1" indent="-171450">
              <a:buFont typeface="Arial" panose="020B0604020202020204" pitchFamily="34" charset="0"/>
              <a:buChar char="•"/>
            </a:pPr>
            <a:r>
              <a:rPr lang="en-US" dirty="0"/>
              <a:t>Get a senior volunteer, maybe a survivor or family member, to come to some of the meetings with you to describe impact</a:t>
            </a:r>
          </a:p>
          <a:p>
            <a:pPr marL="628650" lvl="1" indent="-171450">
              <a:buFont typeface="Arial" panose="020B0604020202020204" pitchFamily="34" charset="0"/>
              <a:buChar char="•"/>
            </a:pPr>
            <a:r>
              <a:rPr lang="en-US" dirty="0"/>
              <a:t>Find an internal champion within the organization who can help drive things internally – this is likely to be someone with a personal connection to the cause</a:t>
            </a:r>
          </a:p>
          <a:p>
            <a:pPr marL="628650" lvl="1" indent="-171450">
              <a:buFont typeface="Arial" panose="020B0604020202020204" pitchFamily="34" charset="0"/>
              <a:buChar char="•"/>
            </a:pPr>
            <a:r>
              <a:rPr lang="en-US" dirty="0"/>
              <a:t>Find ways to engage employee base in the work your org is doing</a:t>
            </a:r>
          </a:p>
          <a:p>
            <a:pPr marL="628650" lvl="1" indent="-171450">
              <a:buFont typeface="Arial" panose="020B0604020202020204" pitchFamily="34" charset="0"/>
              <a:buChar char="•"/>
            </a:pPr>
            <a:endParaRPr lang="en-US" dirty="0"/>
          </a:p>
          <a:p>
            <a:pPr marL="0" indent="0">
              <a:buFont typeface="Arial" panose="020B0604020202020204" pitchFamily="34" charset="0"/>
              <a:buNone/>
            </a:pPr>
            <a:r>
              <a:rPr lang="en-US" b="1" dirty="0"/>
              <a:t>Unique offerings:</a:t>
            </a:r>
          </a:p>
          <a:p>
            <a:pPr marL="0" indent="0">
              <a:buFont typeface="Arial" panose="020B0604020202020204" pitchFamily="34" charset="0"/>
              <a:buNone/>
            </a:pPr>
            <a:endParaRPr lang="en-US" b="1" dirty="0"/>
          </a:p>
          <a:p>
            <a:pPr marL="171450" indent="-171450">
              <a:buFont typeface="Arial" panose="020B0604020202020204" pitchFamily="34" charset="0"/>
              <a:buChar char="•"/>
            </a:pPr>
            <a:r>
              <a:rPr lang="en-US" dirty="0"/>
              <a:t>Many companies have moved beyond looking for their logo on </a:t>
            </a:r>
            <a:r>
              <a:rPr lang="en-US" dirty="0" err="1"/>
              <a:t>tshirts</a:t>
            </a:r>
            <a:r>
              <a:rPr lang="en-US" dirty="0"/>
              <a:t> and posters. They may be fine with this and it’s something easy you can offer but what else can you do to offer them recognition and build sustainability with them within the context of your event or program: (CASE STUDY TO ILLUSTRATE)</a:t>
            </a:r>
          </a:p>
          <a:p>
            <a:pPr marL="628650" lvl="1" indent="-171450">
              <a:buFont typeface="Arial" panose="020B0604020202020204" pitchFamily="34" charset="0"/>
              <a:buChar char="•"/>
            </a:pPr>
            <a:r>
              <a:rPr lang="en-US" dirty="0"/>
              <a:t>Smaller non profits have the benefit of being more nimble than their larger counterparts – although this may seem like a disadvantage in terms of resources – turn it into an advantage by offering things that a large group couldn’t</a:t>
            </a:r>
          </a:p>
          <a:p>
            <a:pPr marL="457200" lvl="1" indent="0">
              <a:buFont typeface="Arial" panose="020B0604020202020204" pitchFamily="34" charset="0"/>
              <a:buNone/>
            </a:pPr>
            <a:endParaRPr lang="en-US"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CA" b="1" dirty="0"/>
              <a:t>Pricing:</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CA" b="1"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Another challenging aspect to corporate relationships is figuring out a price point; you’ve spent a significant amount of time building up equity with your potential partner and now you have to talk dollars and cents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Hopefully you’ve gotten to know them well enough and vice versa that this shouldn’t come as a shock however pricing these thing is, to some degree, a bit of a best guess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Factors that come into play are things like: the size and scope of your offering, the size and scope of the company, what area of the country you’re in, how crucial this partnership is to the work you do, how crucial this partnership is to their work etc.</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Explain a bit about this…</a:t>
            </a:r>
          </a:p>
          <a:p>
            <a:pPr marL="171450" indent="-171450">
              <a:buFont typeface="Arial" panose="020B0604020202020204" pitchFamily="34" charset="0"/>
              <a:buChar char="•"/>
            </a:pPr>
            <a:endParaRPr lang="en-US" dirty="0"/>
          </a:p>
          <a:p>
            <a:pPr marL="457200" lvl="1" indent="0">
              <a:buFont typeface="Arial" panose="020B0604020202020204" pitchFamily="34" charset="0"/>
              <a:buNone/>
            </a:pPr>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C864244F-8249-4255-9826-CB7E553D7925}" type="slidenum">
              <a:rPr lang="en-US" smtClean="0"/>
              <a:t>3</a:t>
            </a:fld>
            <a:endParaRPr lang="en-US"/>
          </a:p>
        </p:txBody>
      </p:sp>
    </p:spTree>
    <p:extLst>
      <p:ext uri="{BB962C8B-B14F-4D97-AF65-F5344CB8AC3E}">
        <p14:creationId xmlns:p14="http://schemas.microsoft.com/office/powerpoint/2010/main" val="93985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Dino: </a:t>
            </a:r>
          </a:p>
          <a:p>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Case Study - Viking Arial (20 MINUTES)</a:t>
            </a:r>
            <a:endParaRPr lang="en-CA" sz="1200" b="1"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en-CA"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Total gift of $50,000 over a 3 year period.</a:t>
            </a:r>
            <a:endParaRPr lang="en-CA" sz="1200" kern="1200" dirty="0">
              <a:solidFill>
                <a:schemeClr val="tx1"/>
              </a:solidFill>
              <a:effectLst/>
              <a:latin typeface="+mn-lt"/>
              <a:ea typeface="+mn-ea"/>
              <a:cs typeface="+mn-cs"/>
            </a:endParaRPr>
          </a:p>
          <a:p>
            <a:pPr marL="171450" lvl="0" indent="-171450">
              <a:buFont typeface="Arial" panose="020B0604020202020204" pitchFamily="34" charset="0"/>
              <a:buChar char="•"/>
            </a:pP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We provided co-sponsorship of certain events as well as exposition space at a couple of the marathon we were involved in.</a:t>
            </a:r>
            <a:endParaRPr lang="en-CA" sz="1200" kern="1200" dirty="0">
              <a:solidFill>
                <a:schemeClr val="tx1"/>
              </a:solidFill>
              <a:effectLst/>
              <a:latin typeface="+mn-lt"/>
              <a:ea typeface="+mn-ea"/>
              <a:cs typeface="+mn-cs"/>
            </a:endParaRPr>
          </a:p>
          <a:p>
            <a:pPr marL="171450" lvl="0" indent="-171450">
              <a:buFont typeface="Arial" panose="020B0604020202020204" pitchFamily="34" charset="0"/>
              <a:buChar char="•"/>
            </a:pP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Gave employees the opportunity to work with us in recruitment of business for them and participants for us.</a:t>
            </a:r>
            <a:endParaRPr lang="en-CA" sz="1200" kern="1200" dirty="0">
              <a:solidFill>
                <a:schemeClr val="tx1"/>
              </a:solidFill>
              <a:effectLst/>
              <a:latin typeface="+mn-lt"/>
              <a:ea typeface="+mn-ea"/>
              <a:cs typeface="+mn-cs"/>
            </a:endParaRPr>
          </a:p>
          <a:p>
            <a:pPr marL="171450" lvl="0" indent="-171450">
              <a:buFont typeface="Arial" panose="020B0604020202020204" pitchFamily="34" charset="0"/>
              <a:buChar char="•"/>
            </a:pP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Spouse of the CEO passed away from pancreatic cancer.</a:t>
            </a:r>
            <a:endParaRPr lang="en-CA" sz="1200" kern="1200" dirty="0">
              <a:solidFill>
                <a:schemeClr val="tx1"/>
              </a:solidFill>
              <a:effectLst/>
              <a:latin typeface="+mn-lt"/>
              <a:ea typeface="+mn-ea"/>
              <a:cs typeface="+mn-cs"/>
            </a:endParaRPr>
          </a:p>
          <a:p>
            <a:pPr marL="171450" lvl="0" indent="-171450">
              <a:buFont typeface="Arial" panose="020B0604020202020204" pitchFamily="34" charset="0"/>
              <a:buChar char="•"/>
            </a:pP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Lead was given to us from development officer at one of the institutions that we have granted research dollars to.</a:t>
            </a:r>
            <a:endParaRPr lang="en-CA" sz="1200" kern="1200" dirty="0">
              <a:solidFill>
                <a:schemeClr val="tx1"/>
              </a:solidFill>
              <a:effectLst/>
              <a:latin typeface="+mn-lt"/>
              <a:ea typeface="+mn-ea"/>
              <a:cs typeface="+mn-cs"/>
            </a:endParaRPr>
          </a:p>
          <a:p>
            <a:pPr marL="171450" lvl="0" indent="-171450">
              <a:buFont typeface="Arial" panose="020B0604020202020204" pitchFamily="34" charset="0"/>
              <a:buChar char="•"/>
            </a:pP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They were not into running but we were able to provide them access to the general public via marathons, half marathons and our own walk.</a:t>
            </a:r>
            <a:endParaRPr lang="en-CA" sz="1200" kern="1200" dirty="0">
              <a:solidFill>
                <a:schemeClr val="tx1"/>
              </a:solidFill>
              <a:effectLst/>
              <a:latin typeface="+mn-lt"/>
              <a:ea typeface="+mn-ea"/>
              <a:cs typeface="+mn-cs"/>
            </a:endParaRP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b="1" dirty="0"/>
              <a:t>Q&amp;A from participants (10 MINUTES)</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C864244F-8249-4255-9826-CB7E553D7925}" type="slidenum">
              <a:rPr lang="en-US" smtClean="0"/>
              <a:t>4</a:t>
            </a:fld>
            <a:endParaRPr lang="en-US"/>
          </a:p>
        </p:txBody>
      </p:sp>
    </p:spTree>
    <p:extLst>
      <p:ext uri="{BB962C8B-B14F-4D97-AF65-F5344CB8AC3E}">
        <p14:creationId xmlns:p14="http://schemas.microsoft.com/office/powerpoint/2010/main" val="29109872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indent="0">
              <a:buNone/>
            </a:pPr>
            <a:r>
              <a:rPr lang="en-US" b="1" dirty="0"/>
              <a:t>Michelle (20 MINUTES)</a:t>
            </a:r>
          </a:p>
          <a:p>
            <a:pPr marL="0" indent="0">
              <a:buNone/>
            </a:pPr>
            <a:endParaRPr lang="en-US" b="1" dirty="0"/>
          </a:p>
          <a:p>
            <a:pPr lvl="0"/>
            <a:r>
              <a:rPr lang="en-CA" dirty="0"/>
              <a:t>What is an industry partner typically looking for in a relationship with a patient group?</a:t>
            </a:r>
            <a:endParaRPr lang="en-US" dirty="0"/>
          </a:p>
          <a:p>
            <a:pPr lvl="0"/>
            <a:endParaRPr lang="en-CA" dirty="0"/>
          </a:p>
          <a:p>
            <a:pPr lvl="0"/>
            <a:r>
              <a:rPr lang="en-CA" dirty="0"/>
              <a:t>What kinds of projects/initiatives is industry typically willing to support?</a:t>
            </a:r>
            <a:endParaRPr lang="en-US" dirty="0"/>
          </a:p>
          <a:p>
            <a:pPr lvl="0"/>
            <a:endParaRPr lang="en-CA" dirty="0"/>
          </a:p>
          <a:p>
            <a:pPr lvl="0"/>
            <a:r>
              <a:rPr lang="en-CA" dirty="0"/>
              <a:t>How can you remain “in partnership”, but at arm’s length from industry?</a:t>
            </a:r>
            <a:endParaRPr lang="en-US" dirty="0"/>
          </a:p>
          <a:p>
            <a:pPr lvl="0"/>
            <a:endParaRPr lang="en-CA" dirty="0"/>
          </a:p>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C864244F-8249-4255-9826-CB7E553D7925}" type="slidenum">
              <a:rPr lang="en-US" smtClean="0"/>
              <a:t>5</a:t>
            </a:fld>
            <a:endParaRPr lang="en-US"/>
          </a:p>
        </p:txBody>
      </p:sp>
    </p:spTree>
    <p:extLst>
      <p:ext uri="{BB962C8B-B14F-4D97-AF65-F5344CB8AC3E}">
        <p14:creationId xmlns:p14="http://schemas.microsoft.com/office/powerpoint/2010/main" val="28424753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1" dirty="0"/>
              <a:t>Wrap up and summary (5 MINUTES)</a:t>
            </a:r>
          </a:p>
        </p:txBody>
      </p:sp>
      <p:sp>
        <p:nvSpPr>
          <p:cNvPr id="4" name="Slide Number Placeholder 3"/>
          <p:cNvSpPr>
            <a:spLocks noGrp="1"/>
          </p:cNvSpPr>
          <p:nvPr>
            <p:ph type="sldNum" sz="quarter" idx="10"/>
          </p:nvPr>
        </p:nvSpPr>
        <p:spPr/>
        <p:txBody>
          <a:bodyPr/>
          <a:lstStyle/>
          <a:p>
            <a:fld id="{C864244F-8249-4255-9826-CB7E553D7925}" type="slidenum">
              <a:rPr lang="en-US" smtClean="0"/>
              <a:t>6</a:t>
            </a:fld>
            <a:endParaRPr lang="en-US"/>
          </a:p>
        </p:txBody>
      </p:sp>
    </p:spTree>
    <p:extLst>
      <p:ext uri="{BB962C8B-B14F-4D97-AF65-F5344CB8AC3E}">
        <p14:creationId xmlns:p14="http://schemas.microsoft.com/office/powerpoint/2010/main" val="8892368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64244F-8249-4255-9826-CB7E553D7925}" type="slidenum">
              <a:rPr lang="en-US" smtClean="0"/>
              <a:t>7</a:t>
            </a:fld>
            <a:endParaRPr lang="en-US"/>
          </a:p>
        </p:txBody>
      </p:sp>
    </p:spTree>
    <p:extLst>
      <p:ext uri="{BB962C8B-B14F-4D97-AF65-F5344CB8AC3E}">
        <p14:creationId xmlns:p14="http://schemas.microsoft.com/office/powerpoint/2010/main" val="14578863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598616"/>
            <a:ext cx="5829300" cy="1101725"/>
          </a:xfrm>
        </p:spPr>
        <p:txBody>
          <a:bodyPr>
            <a:normAutofit/>
          </a:bodyPr>
          <a:lstStyle>
            <a:lvl1pPr algn="ctr">
              <a:defRPr sz="3000"/>
            </a:lvl1pPr>
          </a:lstStyle>
          <a:p>
            <a:r>
              <a:rPr lang="en-US"/>
              <a:t>Click to edit Master title style</a:t>
            </a:r>
          </a:p>
        </p:txBody>
      </p:sp>
      <p:sp>
        <p:nvSpPr>
          <p:cNvPr id="3" name="Subtitle 2"/>
          <p:cNvSpPr>
            <a:spLocks noGrp="1"/>
          </p:cNvSpPr>
          <p:nvPr>
            <p:ph type="subTitle" idx="1"/>
          </p:nvPr>
        </p:nvSpPr>
        <p:spPr>
          <a:xfrm>
            <a:off x="1028700" y="2914650"/>
            <a:ext cx="4800600" cy="1314450"/>
          </a:xfrm>
        </p:spPr>
        <p:txBody>
          <a:bodyPr/>
          <a:lstStyle>
            <a:lvl1pPr marL="0" indent="0" algn="ctr">
              <a:buNone/>
              <a:defRPr>
                <a:solidFill>
                  <a:srgbClr val="595959"/>
                </a:solidFill>
              </a:defRPr>
            </a:lvl1pPr>
            <a:lvl2pPr marL="342892" indent="0" algn="ctr">
              <a:buNone/>
              <a:defRPr>
                <a:solidFill>
                  <a:schemeClr val="tx1">
                    <a:tint val="75000"/>
                  </a:schemeClr>
                </a:solidFill>
              </a:defRPr>
            </a:lvl2pPr>
            <a:lvl3pPr marL="685783"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8"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99E0F9A-9496-F044-AE67-4F145E717E59}" type="datetimeFigureOut">
              <a:rPr lang="en-US" smtClean="0"/>
              <a:t>5/22/2018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7E84FD-A06A-5E4A-B666-53AB5D8A920F}" type="slidenum">
              <a:rPr lang="en-US" smtClean="0"/>
              <a:t>‹#›</a:t>
            </a:fld>
            <a:endParaRPr lang="en-US"/>
          </a:p>
        </p:txBody>
      </p:sp>
    </p:spTree>
    <p:extLst>
      <p:ext uri="{BB962C8B-B14F-4D97-AF65-F5344CB8AC3E}">
        <p14:creationId xmlns:p14="http://schemas.microsoft.com/office/powerpoint/2010/main" val="165493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111" y="1626235"/>
            <a:ext cx="5269778" cy="1145303"/>
          </a:xfrm>
          <a:prstGeom prst="rect">
            <a:avLst/>
          </a:prstGeom>
        </p:spPr>
      </p:pic>
      <p:sp>
        <p:nvSpPr>
          <p:cNvPr id="7" name="Rectangle 6"/>
          <p:cNvSpPr/>
          <p:nvPr userDrawn="1"/>
        </p:nvSpPr>
        <p:spPr>
          <a:xfrm>
            <a:off x="5191712" y="0"/>
            <a:ext cx="1666288" cy="129729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ln>
                <a:noFill/>
              </a:ln>
            </a:endParaRPr>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111" y="1636568"/>
            <a:ext cx="5269778" cy="1145303"/>
          </a:xfrm>
          <a:prstGeom prst="rect">
            <a:avLst/>
          </a:prstGeom>
        </p:spPr>
      </p:pic>
    </p:spTree>
    <p:extLst>
      <p:ext uri="{BB962C8B-B14F-4D97-AF65-F5344CB8AC3E}">
        <p14:creationId xmlns:p14="http://schemas.microsoft.com/office/powerpoint/2010/main" val="2073653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44046" y="1113976"/>
            <a:ext cx="3769909" cy="2397069"/>
          </a:xfrm>
          <a:prstGeom prst="rect">
            <a:avLst/>
          </a:prstGeom>
        </p:spPr>
      </p:pic>
      <p:sp>
        <p:nvSpPr>
          <p:cNvPr id="7" name="Rectangle 6"/>
          <p:cNvSpPr/>
          <p:nvPr userDrawn="1"/>
        </p:nvSpPr>
        <p:spPr>
          <a:xfrm>
            <a:off x="5326055" y="0"/>
            <a:ext cx="1531945" cy="129729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ln>
                <a:noFill/>
              </a:ln>
            </a:endParaRPr>
          </a:p>
        </p:txBody>
      </p:sp>
    </p:spTree>
    <p:extLst>
      <p:ext uri="{BB962C8B-B14F-4D97-AF65-F5344CB8AC3E}">
        <p14:creationId xmlns:p14="http://schemas.microsoft.com/office/powerpoint/2010/main" val="1598661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a:defRPr>
                <a:solidFill>
                  <a:srgbClr val="595959"/>
                </a:solidFill>
              </a:defRPr>
            </a:lvl1pPr>
            <a:lvl2pPr>
              <a:defRPr>
                <a:solidFill>
                  <a:srgbClr val="595959"/>
                </a:solidFill>
              </a:defRPr>
            </a:lvl2pPr>
            <a:lvl3pPr>
              <a:defRPr>
                <a:solidFill>
                  <a:srgbClr val="595959"/>
                </a:solidFill>
              </a:defRPr>
            </a:lvl3pPr>
            <a:lvl4pPr>
              <a:defRPr>
                <a:solidFill>
                  <a:srgbClr val="595959"/>
                </a:solidFill>
              </a:defRPr>
            </a:lvl4pPr>
            <a:lvl5pPr>
              <a:defRPr>
                <a:solidFill>
                  <a:srgbClr val="595959"/>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99E0F9A-9496-F044-AE67-4F145E717E59}" type="datetimeFigureOut">
              <a:rPr lang="en-US" smtClean="0"/>
              <a:t>5/22/2018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7E84FD-A06A-5E4A-B666-53AB5D8A920F}" type="slidenum">
              <a:rPr lang="en-US" smtClean="0"/>
              <a:t>‹#›</a:t>
            </a:fld>
            <a:endParaRPr lang="en-US"/>
          </a:p>
        </p:txBody>
      </p:sp>
    </p:spTree>
    <p:extLst>
      <p:ext uri="{BB962C8B-B14F-4D97-AF65-F5344CB8AC3E}">
        <p14:creationId xmlns:p14="http://schemas.microsoft.com/office/powerpoint/2010/main" val="802891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41735" y="2565168"/>
            <a:ext cx="5829300" cy="1022350"/>
          </a:xfrm>
        </p:spPr>
        <p:txBody>
          <a:bodyPr anchor="t"/>
          <a:lstStyle>
            <a:lvl1pPr algn="l">
              <a:defRPr sz="3000" b="1" cap="none"/>
            </a:lvl1pPr>
          </a:lstStyle>
          <a:p>
            <a:r>
              <a:rPr lang="en-US" dirty="0"/>
              <a:t>Click To Edit Master Title Style</a:t>
            </a:r>
          </a:p>
        </p:txBody>
      </p:sp>
      <p:sp>
        <p:nvSpPr>
          <p:cNvPr id="3" name="Text Placeholder 2"/>
          <p:cNvSpPr>
            <a:spLocks noGrp="1"/>
          </p:cNvSpPr>
          <p:nvPr>
            <p:ph type="body" idx="1"/>
          </p:nvPr>
        </p:nvSpPr>
        <p:spPr>
          <a:xfrm>
            <a:off x="541735" y="1439634"/>
            <a:ext cx="5829300" cy="1125537"/>
          </a:xfrm>
        </p:spPr>
        <p:txBody>
          <a:bodyPr anchor="b"/>
          <a:lstStyle>
            <a:lvl1pPr marL="0" indent="0">
              <a:buNone/>
              <a:defRPr sz="1500">
                <a:solidFill>
                  <a:srgbClr val="595959"/>
                </a:solidFill>
              </a:defRPr>
            </a:lvl1pPr>
            <a:lvl2pPr marL="342892" indent="0">
              <a:buNone/>
              <a:defRPr sz="1350">
                <a:solidFill>
                  <a:schemeClr val="tx1">
                    <a:tint val="75000"/>
                  </a:schemeClr>
                </a:solidFill>
              </a:defRPr>
            </a:lvl2pPr>
            <a:lvl3pPr marL="685783" indent="0">
              <a:buNone/>
              <a:defRPr sz="1200">
                <a:solidFill>
                  <a:schemeClr val="tx1">
                    <a:tint val="75000"/>
                  </a:schemeClr>
                </a:solidFill>
              </a:defRPr>
            </a:lvl3pPr>
            <a:lvl4pPr marL="1028675" indent="0">
              <a:buNone/>
              <a:defRPr sz="1050">
                <a:solidFill>
                  <a:schemeClr val="tx1">
                    <a:tint val="75000"/>
                  </a:schemeClr>
                </a:solidFill>
              </a:defRPr>
            </a:lvl4pPr>
            <a:lvl5pPr marL="1371566" indent="0">
              <a:buNone/>
              <a:defRPr sz="1050">
                <a:solidFill>
                  <a:schemeClr val="tx1">
                    <a:tint val="75000"/>
                  </a:schemeClr>
                </a:solidFill>
              </a:defRPr>
            </a:lvl5pPr>
            <a:lvl6pPr marL="1714457" indent="0">
              <a:buNone/>
              <a:defRPr sz="1050">
                <a:solidFill>
                  <a:schemeClr val="tx1">
                    <a:tint val="75000"/>
                  </a:schemeClr>
                </a:solidFill>
              </a:defRPr>
            </a:lvl6pPr>
            <a:lvl7pPr marL="2057348" indent="0">
              <a:buNone/>
              <a:defRPr sz="1050">
                <a:solidFill>
                  <a:schemeClr val="tx1">
                    <a:tint val="75000"/>
                  </a:schemeClr>
                </a:solidFill>
              </a:defRPr>
            </a:lvl7pPr>
            <a:lvl8pPr marL="2400240" indent="0">
              <a:buNone/>
              <a:defRPr sz="1050">
                <a:solidFill>
                  <a:schemeClr val="tx1">
                    <a:tint val="75000"/>
                  </a:schemeClr>
                </a:solidFill>
              </a:defRPr>
            </a:lvl8pPr>
            <a:lvl9pPr marL="2743132"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9E0F9A-9496-F044-AE67-4F145E717E59}" type="datetimeFigureOut">
              <a:rPr lang="en-US" smtClean="0"/>
              <a:t>5/22/2018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7E84FD-A06A-5E4A-B666-53AB5D8A920F}" type="slidenum">
              <a:rPr lang="en-US" smtClean="0"/>
              <a:t>‹#›</a:t>
            </a:fld>
            <a:endParaRPr lang="en-US"/>
          </a:p>
        </p:txBody>
      </p:sp>
    </p:spTree>
    <p:extLst>
      <p:ext uri="{BB962C8B-B14F-4D97-AF65-F5344CB8AC3E}">
        <p14:creationId xmlns:p14="http://schemas.microsoft.com/office/powerpoint/2010/main" val="2913918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1200153"/>
            <a:ext cx="3028950" cy="3394075"/>
          </a:xfrm>
        </p:spPr>
        <p:txBody>
          <a:bodyPr/>
          <a:lstStyle>
            <a:lvl1pPr>
              <a:defRPr sz="2100">
                <a:solidFill>
                  <a:srgbClr val="595959"/>
                </a:solidFill>
              </a:defRPr>
            </a:lvl1pPr>
            <a:lvl2pPr>
              <a:defRPr sz="1800">
                <a:solidFill>
                  <a:srgbClr val="595959"/>
                </a:solidFill>
              </a:defRPr>
            </a:lvl2pPr>
            <a:lvl3pPr>
              <a:defRPr sz="1500">
                <a:solidFill>
                  <a:srgbClr val="595959"/>
                </a:solidFill>
              </a:defRPr>
            </a:lvl3pPr>
            <a:lvl4pPr>
              <a:defRPr sz="1350">
                <a:solidFill>
                  <a:srgbClr val="595959"/>
                </a:solidFill>
              </a:defRPr>
            </a:lvl4pPr>
            <a:lvl5pPr>
              <a:defRPr sz="1350">
                <a:solidFill>
                  <a:srgbClr val="595959"/>
                </a:solidFill>
              </a:defRPr>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86150" y="1200153"/>
            <a:ext cx="3028950" cy="3394075"/>
          </a:xfrm>
        </p:spPr>
        <p:txBody>
          <a:bodyPr/>
          <a:lstStyle>
            <a:lvl1pPr>
              <a:defRPr sz="2100">
                <a:solidFill>
                  <a:srgbClr val="595959"/>
                </a:solidFill>
              </a:defRPr>
            </a:lvl1pPr>
            <a:lvl2pPr>
              <a:defRPr sz="1800">
                <a:solidFill>
                  <a:srgbClr val="595959"/>
                </a:solidFill>
              </a:defRPr>
            </a:lvl2pPr>
            <a:lvl3pPr>
              <a:defRPr sz="1500">
                <a:solidFill>
                  <a:srgbClr val="595959"/>
                </a:solidFill>
              </a:defRPr>
            </a:lvl3pPr>
            <a:lvl4pPr>
              <a:defRPr sz="1350">
                <a:solidFill>
                  <a:srgbClr val="595959"/>
                </a:solidFill>
              </a:defRPr>
            </a:lvl4pPr>
            <a:lvl5pPr>
              <a:defRPr sz="1350">
                <a:solidFill>
                  <a:srgbClr val="595959"/>
                </a:solidFill>
              </a:defRPr>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99E0F9A-9496-F044-AE67-4F145E717E59}" type="datetimeFigureOut">
              <a:rPr lang="en-US" smtClean="0"/>
              <a:t>5/22/2018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7E84FD-A06A-5E4A-B666-53AB5D8A920F}" type="slidenum">
              <a:rPr lang="en-US" smtClean="0"/>
              <a:t>‹#›</a:t>
            </a:fld>
            <a:endParaRPr lang="en-US"/>
          </a:p>
        </p:txBody>
      </p:sp>
    </p:spTree>
    <p:extLst>
      <p:ext uri="{BB962C8B-B14F-4D97-AF65-F5344CB8AC3E}">
        <p14:creationId xmlns:p14="http://schemas.microsoft.com/office/powerpoint/2010/main" val="392325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99E0F9A-9496-F044-AE67-4F145E717E59}" type="datetimeFigureOut">
              <a:rPr lang="en-US" smtClean="0"/>
              <a:t>5/22/2018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7E84FD-A06A-5E4A-B666-53AB5D8A920F}" type="slidenum">
              <a:rPr lang="en-US" smtClean="0"/>
              <a:t>‹#›</a:t>
            </a:fld>
            <a:endParaRPr lang="en-US"/>
          </a:p>
        </p:txBody>
      </p:sp>
    </p:spTree>
    <p:extLst>
      <p:ext uri="{BB962C8B-B14F-4D97-AF65-F5344CB8AC3E}">
        <p14:creationId xmlns:p14="http://schemas.microsoft.com/office/powerpoint/2010/main" val="2589491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9E0F9A-9496-F044-AE67-4F145E717E59}" type="datetimeFigureOut">
              <a:rPr lang="en-US" smtClean="0"/>
              <a:t>5/22/2018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7E84FD-A06A-5E4A-B666-53AB5D8A920F}" type="slidenum">
              <a:rPr lang="en-US" smtClean="0"/>
              <a:t>‹#›</a:t>
            </a:fld>
            <a:endParaRPr lang="en-US"/>
          </a:p>
        </p:txBody>
      </p:sp>
    </p:spTree>
    <p:extLst>
      <p:ext uri="{BB962C8B-B14F-4D97-AF65-F5344CB8AC3E}">
        <p14:creationId xmlns:p14="http://schemas.microsoft.com/office/powerpoint/2010/main" val="3862771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1" y="204791"/>
            <a:ext cx="2256235" cy="871537"/>
          </a:xfrm>
        </p:spPr>
        <p:txBody>
          <a:bodyPr anchor="b">
            <a:normAutofit/>
          </a:bodyPr>
          <a:lstStyle>
            <a:lvl1pPr algn="l">
              <a:defRPr sz="1800" b="1"/>
            </a:lvl1pPr>
          </a:lstStyle>
          <a:p>
            <a:r>
              <a:rPr lang="en-US"/>
              <a:t>Click to edit Master title style</a:t>
            </a:r>
          </a:p>
        </p:txBody>
      </p:sp>
      <p:sp>
        <p:nvSpPr>
          <p:cNvPr id="3" name="Content Placeholder 2"/>
          <p:cNvSpPr>
            <a:spLocks noGrp="1"/>
          </p:cNvSpPr>
          <p:nvPr>
            <p:ph idx="1"/>
          </p:nvPr>
        </p:nvSpPr>
        <p:spPr>
          <a:xfrm>
            <a:off x="2681288" y="204791"/>
            <a:ext cx="3833813" cy="4389437"/>
          </a:xfrm>
        </p:spPr>
        <p:txBody>
          <a:bodyPr/>
          <a:lstStyle>
            <a:lvl1pPr>
              <a:defRPr sz="2400">
                <a:solidFill>
                  <a:schemeClr val="tx1">
                    <a:lumMod val="65000"/>
                    <a:lumOff val="35000"/>
                  </a:schemeClr>
                </a:solidFill>
              </a:defRPr>
            </a:lvl1pPr>
            <a:lvl2pPr>
              <a:defRPr sz="2100">
                <a:solidFill>
                  <a:schemeClr val="tx1">
                    <a:lumMod val="65000"/>
                    <a:lumOff val="35000"/>
                  </a:schemeClr>
                </a:solidFill>
              </a:defRPr>
            </a:lvl2pPr>
            <a:lvl3pPr>
              <a:defRPr sz="1800">
                <a:solidFill>
                  <a:schemeClr val="tx1">
                    <a:lumMod val="65000"/>
                    <a:lumOff val="35000"/>
                  </a:schemeClr>
                </a:solidFill>
              </a:defRPr>
            </a:lvl3pPr>
            <a:lvl4pPr>
              <a:defRPr sz="1500">
                <a:solidFill>
                  <a:schemeClr val="tx1">
                    <a:lumMod val="65000"/>
                    <a:lumOff val="35000"/>
                  </a:schemeClr>
                </a:solidFill>
              </a:defRPr>
            </a:lvl4pPr>
            <a:lvl5pPr>
              <a:defRPr sz="1500">
                <a:solidFill>
                  <a:schemeClr val="tx1">
                    <a:lumMod val="65000"/>
                    <a:lumOff val="35000"/>
                  </a:schemeClr>
                </a:solidFill>
              </a:defRPr>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1" y="1076325"/>
            <a:ext cx="2256235" cy="3517900"/>
          </a:xfrm>
        </p:spPr>
        <p:txBody>
          <a:bodyPr/>
          <a:lstStyle>
            <a:lvl1pPr marL="0" indent="0">
              <a:buNone/>
              <a:defRPr sz="1050">
                <a:solidFill>
                  <a:schemeClr val="tx1">
                    <a:lumMod val="65000"/>
                    <a:lumOff val="35000"/>
                  </a:schemeClr>
                </a:solidFill>
              </a:defRPr>
            </a:lvl1pPr>
            <a:lvl2pPr marL="342892" indent="0">
              <a:buNone/>
              <a:defRPr sz="900"/>
            </a:lvl2pPr>
            <a:lvl3pPr marL="685783" indent="0">
              <a:buNone/>
              <a:defRPr sz="750"/>
            </a:lvl3pPr>
            <a:lvl4pPr marL="1028675" indent="0">
              <a:buNone/>
              <a:defRPr sz="675"/>
            </a:lvl4pPr>
            <a:lvl5pPr marL="1371566" indent="0">
              <a:buNone/>
              <a:defRPr sz="675"/>
            </a:lvl5pPr>
            <a:lvl6pPr marL="1714457" indent="0">
              <a:buNone/>
              <a:defRPr sz="675"/>
            </a:lvl6pPr>
            <a:lvl7pPr marL="2057348" indent="0">
              <a:buNone/>
              <a:defRPr sz="675"/>
            </a:lvl7pPr>
            <a:lvl8pPr marL="2400240" indent="0">
              <a:buNone/>
              <a:defRPr sz="675"/>
            </a:lvl8pPr>
            <a:lvl9pPr marL="2743132" indent="0">
              <a:buNone/>
              <a:defRPr sz="675"/>
            </a:lvl9pPr>
          </a:lstStyle>
          <a:p>
            <a:pPr lvl="0"/>
            <a:r>
              <a:rPr lang="en-US" dirty="0"/>
              <a:t>Click to edit Master text styles</a:t>
            </a:r>
          </a:p>
        </p:txBody>
      </p:sp>
      <p:sp>
        <p:nvSpPr>
          <p:cNvPr id="5" name="Date Placeholder 4"/>
          <p:cNvSpPr>
            <a:spLocks noGrp="1"/>
          </p:cNvSpPr>
          <p:nvPr>
            <p:ph type="dt" sz="half" idx="10"/>
          </p:nvPr>
        </p:nvSpPr>
        <p:spPr/>
        <p:txBody>
          <a:bodyPr/>
          <a:lstStyle/>
          <a:p>
            <a:fld id="{099E0F9A-9496-F044-AE67-4F145E717E59}" type="datetimeFigureOut">
              <a:rPr lang="en-US" smtClean="0"/>
              <a:t>5/22/2018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7E84FD-A06A-5E4A-B666-53AB5D8A920F}" type="slidenum">
              <a:rPr lang="en-US" smtClean="0"/>
              <a:t>‹#›</a:t>
            </a:fld>
            <a:endParaRPr lang="en-US"/>
          </a:p>
        </p:txBody>
      </p:sp>
    </p:spTree>
    <p:extLst>
      <p:ext uri="{BB962C8B-B14F-4D97-AF65-F5344CB8AC3E}">
        <p14:creationId xmlns:p14="http://schemas.microsoft.com/office/powerpoint/2010/main" val="3651863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3600450"/>
            <a:ext cx="4114800" cy="425450"/>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344216" y="460375"/>
            <a:ext cx="4114800" cy="3086100"/>
          </a:xfrm>
        </p:spPr>
        <p:txBody>
          <a:bodyPr/>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endParaRPr lang="en-US"/>
          </a:p>
        </p:txBody>
      </p:sp>
      <p:sp>
        <p:nvSpPr>
          <p:cNvPr id="4" name="Text Placeholder 3"/>
          <p:cNvSpPr>
            <a:spLocks noGrp="1"/>
          </p:cNvSpPr>
          <p:nvPr>
            <p:ph type="body" sz="half" idx="2"/>
          </p:nvPr>
        </p:nvSpPr>
        <p:spPr>
          <a:xfrm>
            <a:off x="1344216" y="4025900"/>
            <a:ext cx="4114800" cy="603250"/>
          </a:xfrm>
        </p:spPr>
        <p:txBody>
          <a:bodyPr/>
          <a:lstStyle>
            <a:lvl1pPr marL="0" indent="0">
              <a:buNone/>
              <a:defRPr sz="1050"/>
            </a:lvl1pPr>
            <a:lvl2pPr marL="342892" indent="0">
              <a:buNone/>
              <a:defRPr sz="900"/>
            </a:lvl2pPr>
            <a:lvl3pPr marL="685783" indent="0">
              <a:buNone/>
              <a:defRPr sz="750"/>
            </a:lvl3pPr>
            <a:lvl4pPr marL="1028675" indent="0">
              <a:buNone/>
              <a:defRPr sz="675"/>
            </a:lvl4pPr>
            <a:lvl5pPr marL="1371566" indent="0">
              <a:buNone/>
              <a:defRPr sz="675"/>
            </a:lvl5pPr>
            <a:lvl6pPr marL="1714457" indent="0">
              <a:buNone/>
              <a:defRPr sz="675"/>
            </a:lvl6pPr>
            <a:lvl7pPr marL="2057348" indent="0">
              <a:buNone/>
              <a:defRPr sz="675"/>
            </a:lvl7pPr>
            <a:lvl8pPr marL="2400240" indent="0">
              <a:buNone/>
              <a:defRPr sz="675"/>
            </a:lvl8pPr>
            <a:lvl9pPr marL="2743132"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099E0F9A-9496-F044-AE67-4F145E717E59}" type="datetimeFigureOut">
              <a:rPr lang="en-US" smtClean="0"/>
              <a:t>5/22/2018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7E84FD-A06A-5E4A-B666-53AB5D8A920F}" type="slidenum">
              <a:rPr lang="en-US" smtClean="0"/>
              <a:t>‹#›</a:t>
            </a:fld>
            <a:endParaRPr lang="en-US"/>
          </a:p>
        </p:txBody>
      </p:sp>
    </p:spTree>
    <p:extLst>
      <p:ext uri="{BB962C8B-B14F-4D97-AF65-F5344CB8AC3E}">
        <p14:creationId xmlns:p14="http://schemas.microsoft.com/office/powerpoint/2010/main" val="1509580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99E0F9A-9496-F044-AE67-4F145E717E59}" type="datetimeFigureOut">
              <a:rPr lang="en-US" smtClean="0"/>
              <a:t>5/22/2018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7E84FD-A06A-5E4A-B666-53AB5D8A920F}" type="slidenum">
              <a:rPr lang="en-US" smtClean="0"/>
              <a:t>‹#›</a:t>
            </a:fld>
            <a:endParaRPr lang="en-US"/>
          </a:p>
        </p:txBody>
      </p:sp>
    </p:spTree>
    <p:extLst>
      <p:ext uri="{BB962C8B-B14F-4D97-AF65-F5344CB8AC3E}">
        <p14:creationId xmlns:p14="http://schemas.microsoft.com/office/powerpoint/2010/main" val="1830882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WPCC Background3 copy.png"/>
          <p:cNvPicPr>
            <a:picLocks noChangeAspect="1"/>
          </p:cNvPicPr>
          <p:nvPr userDrawn="1"/>
        </p:nvPicPr>
        <p:blipFill rotWithShape="1">
          <a:blip r:embed="rId13">
            <a:extLst>
              <a:ext uri="{28A0092B-C50C-407E-A947-70E740481C1C}">
                <a14:useLocalDpi xmlns:a14="http://schemas.microsoft.com/office/drawing/2010/main" val="0"/>
              </a:ext>
            </a:extLst>
          </a:blip>
          <a:srcRect t="81053"/>
          <a:stretch/>
        </p:blipFill>
        <p:spPr>
          <a:xfrm>
            <a:off x="1" y="4168970"/>
            <a:ext cx="6856928" cy="974529"/>
          </a:xfrm>
          <a:prstGeom prst="rect">
            <a:avLst/>
          </a:prstGeom>
        </p:spPr>
      </p:pic>
      <p:sp>
        <p:nvSpPr>
          <p:cNvPr id="2" name="Title Placeholder 1"/>
          <p:cNvSpPr>
            <a:spLocks noGrp="1"/>
          </p:cNvSpPr>
          <p:nvPr>
            <p:ph type="title"/>
          </p:nvPr>
        </p:nvSpPr>
        <p:spPr>
          <a:xfrm>
            <a:off x="342902" y="206378"/>
            <a:ext cx="5338121" cy="70721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342900" y="1200153"/>
            <a:ext cx="6172200" cy="339407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342900" y="4767266"/>
            <a:ext cx="1600200" cy="274637"/>
          </a:xfrm>
          <a:prstGeom prst="rect">
            <a:avLst/>
          </a:prstGeom>
        </p:spPr>
        <p:txBody>
          <a:bodyPr vert="horz" lIns="91440" tIns="45720" rIns="91440" bIns="45720" rtlCol="0" anchor="ctr"/>
          <a:lstStyle>
            <a:lvl1pPr algn="l">
              <a:defRPr sz="900">
                <a:solidFill>
                  <a:srgbClr val="FFFFFF"/>
                </a:solidFill>
                <a:latin typeface="Arial"/>
                <a:cs typeface="Arial"/>
              </a:defRPr>
            </a:lvl1pPr>
          </a:lstStyle>
          <a:p>
            <a:fld id="{099E0F9A-9496-F044-AE67-4F145E717E59}" type="datetimeFigureOut">
              <a:rPr lang="en-US" smtClean="0"/>
              <a:pPr/>
              <a:t>5/22/2018</a:t>
            </a:fld>
            <a:endParaRPr lang="en-US"/>
          </a:p>
        </p:txBody>
      </p:sp>
      <p:sp>
        <p:nvSpPr>
          <p:cNvPr id="5" name="Footer Placeholder 4"/>
          <p:cNvSpPr>
            <a:spLocks noGrp="1"/>
          </p:cNvSpPr>
          <p:nvPr>
            <p:ph type="ftr" sz="quarter" idx="3"/>
          </p:nvPr>
        </p:nvSpPr>
        <p:spPr>
          <a:xfrm>
            <a:off x="2343150" y="4767266"/>
            <a:ext cx="2171700" cy="274637"/>
          </a:xfrm>
          <a:prstGeom prst="rect">
            <a:avLst/>
          </a:prstGeom>
        </p:spPr>
        <p:txBody>
          <a:bodyPr vert="horz" lIns="91440" tIns="45720" rIns="91440" bIns="45720" rtlCol="0" anchor="ctr"/>
          <a:lstStyle>
            <a:lvl1pPr algn="ctr">
              <a:defRPr sz="900">
                <a:solidFill>
                  <a:srgbClr val="FFFFFF"/>
                </a:solidFill>
                <a:latin typeface="Arial"/>
                <a:cs typeface="Arial"/>
              </a:defRPr>
            </a:lvl1pPr>
          </a:lstStyle>
          <a:p>
            <a:endParaRPr lang="en-US" dirty="0"/>
          </a:p>
        </p:txBody>
      </p:sp>
      <p:sp>
        <p:nvSpPr>
          <p:cNvPr id="6" name="Slide Number Placeholder 5"/>
          <p:cNvSpPr>
            <a:spLocks noGrp="1"/>
          </p:cNvSpPr>
          <p:nvPr>
            <p:ph type="sldNum" sz="quarter" idx="4"/>
          </p:nvPr>
        </p:nvSpPr>
        <p:spPr>
          <a:xfrm>
            <a:off x="4914900" y="4767266"/>
            <a:ext cx="1600200" cy="274637"/>
          </a:xfrm>
          <a:prstGeom prst="rect">
            <a:avLst/>
          </a:prstGeom>
        </p:spPr>
        <p:txBody>
          <a:bodyPr vert="horz" lIns="91440" tIns="45720" rIns="91440" bIns="45720" rtlCol="0" anchor="ctr"/>
          <a:lstStyle>
            <a:lvl1pPr algn="r">
              <a:defRPr sz="900">
                <a:solidFill>
                  <a:srgbClr val="FFFFFF"/>
                </a:solidFill>
                <a:latin typeface="Arial"/>
                <a:cs typeface="Arial"/>
              </a:defRPr>
            </a:lvl1pPr>
          </a:lstStyle>
          <a:p>
            <a:fld id="{967E84FD-A06A-5E4A-B666-53AB5D8A920F}" type="slidenum">
              <a:rPr lang="en-US" smtClean="0"/>
              <a:pPr/>
              <a:t>‹#›</a:t>
            </a:fld>
            <a:endParaRPr lang="en-US"/>
          </a:p>
        </p:txBody>
      </p:sp>
      <p:pic>
        <p:nvPicPr>
          <p:cNvPr id="9" name="Picture 8"/>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5470901" y="200971"/>
            <a:ext cx="1111791" cy="706924"/>
          </a:xfrm>
          <a:prstGeom prst="rect">
            <a:avLst/>
          </a:prstGeom>
        </p:spPr>
      </p:pic>
    </p:spTree>
    <p:extLst>
      <p:ext uri="{BB962C8B-B14F-4D97-AF65-F5344CB8AC3E}">
        <p14:creationId xmlns:p14="http://schemas.microsoft.com/office/powerpoint/2010/main" val="170935380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8" r:id="rId5"/>
    <p:sldLayoutId id="2147483679" r:id="rId6"/>
    <p:sldLayoutId id="2147483680" r:id="rId7"/>
    <p:sldLayoutId id="2147483681" r:id="rId8"/>
    <p:sldLayoutId id="2147483682" r:id="rId9"/>
    <p:sldLayoutId id="2147483734" r:id="rId10"/>
    <p:sldLayoutId id="2147483735" r:id="rId11"/>
  </p:sldLayoutIdLst>
  <p:txStyles>
    <p:titleStyle>
      <a:lvl1pPr algn="l" defTabSz="342892" rtl="0" eaLnBrk="1" latinLnBrk="0" hangingPunct="1">
        <a:spcBef>
          <a:spcPct val="0"/>
        </a:spcBef>
        <a:buNone/>
        <a:defRPr sz="2100" b="1" kern="1200">
          <a:solidFill>
            <a:srgbClr val="5C068C"/>
          </a:solidFill>
          <a:latin typeface="Arial"/>
          <a:ea typeface="+mj-ea"/>
          <a:cs typeface="Arial"/>
        </a:defRPr>
      </a:lvl1pPr>
    </p:titleStyle>
    <p:bodyStyle>
      <a:lvl1pPr marL="257168" indent="-257168" algn="l" defTabSz="342892" rtl="0" eaLnBrk="1" latinLnBrk="0" hangingPunct="1">
        <a:spcBef>
          <a:spcPct val="20000"/>
        </a:spcBef>
        <a:buFont typeface="Arial"/>
        <a:buChar char="•"/>
        <a:defRPr sz="1500" kern="1200">
          <a:solidFill>
            <a:srgbClr val="595959"/>
          </a:solidFill>
          <a:latin typeface="Arial"/>
          <a:ea typeface="+mn-ea"/>
          <a:cs typeface="Arial"/>
        </a:defRPr>
      </a:lvl1pPr>
      <a:lvl2pPr marL="557199" indent="-214308" algn="l" defTabSz="342892" rtl="0" eaLnBrk="1" latinLnBrk="0" hangingPunct="1">
        <a:spcBef>
          <a:spcPct val="20000"/>
        </a:spcBef>
        <a:buFont typeface="Arial"/>
        <a:buChar char="–"/>
        <a:defRPr sz="1500" kern="1200">
          <a:solidFill>
            <a:srgbClr val="595959"/>
          </a:solidFill>
          <a:latin typeface="Arial"/>
          <a:ea typeface="+mn-ea"/>
          <a:cs typeface="Arial"/>
        </a:defRPr>
      </a:lvl2pPr>
      <a:lvl3pPr marL="857228" indent="-171446" algn="l" defTabSz="342892" rtl="0" eaLnBrk="1" latinLnBrk="0" hangingPunct="1">
        <a:spcBef>
          <a:spcPct val="20000"/>
        </a:spcBef>
        <a:buFont typeface="Arial"/>
        <a:buChar char="•"/>
        <a:defRPr sz="1500" kern="1200">
          <a:solidFill>
            <a:srgbClr val="595959"/>
          </a:solidFill>
          <a:latin typeface="Arial"/>
          <a:ea typeface="+mn-ea"/>
          <a:cs typeface="Arial"/>
        </a:defRPr>
      </a:lvl3pPr>
      <a:lvl4pPr marL="1200120" indent="-171446" algn="l" defTabSz="342892" rtl="0" eaLnBrk="1" latinLnBrk="0" hangingPunct="1">
        <a:spcBef>
          <a:spcPct val="20000"/>
        </a:spcBef>
        <a:buFont typeface="Arial"/>
        <a:buChar char="–"/>
        <a:defRPr sz="1500" kern="1200">
          <a:solidFill>
            <a:srgbClr val="595959"/>
          </a:solidFill>
          <a:latin typeface="Arial"/>
          <a:ea typeface="+mn-ea"/>
          <a:cs typeface="Arial"/>
        </a:defRPr>
      </a:lvl4pPr>
      <a:lvl5pPr marL="1543012" indent="-171446" algn="l" defTabSz="342892" rtl="0" eaLnBrk="1" latinLnBrk="0" hangingPunct="1">
        <a:spcBef>
          <a:spcPct val="20000"/>
        </a:spcBef>
        <a:buFont typeface="Arial"/>
        <a:buChar char="»"/>
        <a:defRPr sz="1500" kern="1200">
          <a:solidFill>
            <a:srgbClr val="595959"/>
          </a:solidFill>
          <a:latin typeface="Arial"/>
          <a:ea typeface="+mn-ea"/>
          <a:cs typeface="Arial"/>
        </a:defRPr>
      </a:lvl5pPr>
      <a:lvl6pPr marL="1885903" indent="-171446" algn="l" defTabSz="342892" rtl="0" eaLnBrk="1" latinLnBrk="0" hangingPunct="1">
        <a:spcBef>
          <a:spcPct val="20000"/>
        </a:spcBef>
        <a:buFont typeface="Arial"/>
        <a:buChar char="•"/>
        <a:defRPr sz="1500" kern="1200">
          <a:solidFill>
            <a:schemeClr val="tx1"/>
          </a:solidFill>
          <a:latin typeface="+mn-lt"/>
          <a:ea typeface="+mn-ea"/>
          <a:cs typeface="+mn-cs"/>
        </a:defRPr>
      </a:lvl6pPr>
      <a:lvl7pPr marL="2228795" indent="-171446" algn="l" defTabSz="342892" rtl="0" eaLnBrk="1" latinLnBrk="0" hangingPunct="1">
        <a:spcBef>
          <a:spcPct val="20000"/>
        </a:spcBef>
        <a:buFont typeface="Arial"/>
        <a:buChar char="•"/>
        <a:defRPr sz="1500" kern="1200">
          <a:solidFill>
            <a:schemeClr val="tx1"/>
          </a:solidFill>
          <a:latin typeface="+mn-lt"/>
          <a:ea typeface="+mn-ea"/>
          <a:cs typeface="+mn-cs"/>
        </a:defRPr>
      </a:lvl7pPr>
      <a:lvl8pPr marL="2571686" indent="-171446" algn="l" defTabSz="342892" rtl="0" eaLnBrk="1" latinLnBrk="0" hangingPunct="1">
        <a:spcBef>
          <a:spcPct val="20000"/>
        </a:spcBef>
        <a:buFont typeface="Arial"/>
        <a:buChar char="•"/>
        <a:defRPr sz="1500" kern="1200">
          <a:solidFill>
            <a:schemeClr val="tx1"/>
          </a:solidFill>
          <a:latin typeface="+mn-lt"/>
          <a:ea typeface="+mn-ea"/>
          <a:cs typeface="+mn-cs"/>
        </a:defRPr>
      </a:lvl8pPr>
      <a:lvl9pPr marL="2914577" indent="-171446" algn="l" defTabSz="342892"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892" rtl="0" eaLnBrk="1" latinLnBrk="0" hangingPunct="1">
        <a:defRPr sz="1350" kern="1200">
          <a:solidFill>
            <a:schemeClr val="tx1"/>
          </a:solidFill>
          <a:latin typeface="+mn-lt"/>
          <a:ea typeface="+mn-ea"/>
          <a:cs typeface="+mn-cs"/>
        </a:defRPr>
      </a:lvl1pPr>
      <a:lvl2pPr marL="342892" algn="l" defTabSz="342892" rtl="0" eaLnBrk="1" latinLnBrk="0" hangingPunct="1">
        <a:defRPr sz="1350" kern="1200">
          <a:solidFill>
            <a:schemeClr val="tx1"/>
          </a:solidFill>
          <a:latin typeface="+mn-lt"/>
          <a:ea typeface="+mn-ea"/>
          <a:cs typeface="+mn-cs"/>
        </a:defRPr>
      </a:lvl2pPr>
      <a:lvl3pPr marL="685783" algn="l" defTabSz="342892" rtl="0" eaLnBrk="1" latinLnBrk="0" hangingPunct="1">
        <a:defRPr sz="1350" kern="1200">
          <a:solidFill>
            <a:schemeClr val="tx1"/>
          </a:solidFill>
          <a:latin typeface="+mn-lt"/>
          <a:ea typeface="+mn-ea"/>
          <a:cs typeface="+mn-cs"/>
        </a:defRPr>
      </a:lvl3pPr>
      <a:lvl4pPr marL="1028675" algn="l" defTabSz="342892" rtl="0" eaLnBrk="1" latinLnBrk="0" hangingPunct="1">
        <a:defRPr sz="1350" kern="1200">
          <a:solidFill>
            <a:schemeClr val="tx1"/>
          </a:solidFill>
          <a:latin typeface="+mn-lt"/>
          <a:ea typeface="+mn-ea"/>
          <a:cs typeface="+mn-cs"/>
        </a:defRPr>
      </a:lvl4pPr>
      <a:lvl5pPr marL="1371566" algn="l" defTabSz="342892" rtl="0" eaLnBrk="1" latinLnBrk="0" hangingPunct="1">
        <a:defRPr sz="1350" kern="1200">
          <a:solidFill>
            <a:schemeClr val="tx1"/>
          </a:solidFill>
          <a:latin typeface="+mn-lt"/>
          <a:ea typeface="+mn-ea"/>
          <a:cs typeface="+mn-cs"/>
        </a:defRPr>
      </a:lvl5pPr>
      <a:lvl6pPr marL="1714457" algn="l" defTabSz="342892" rtl="0" eaLnBrk="1" latinLnBrk="0" hangingPunct="1">
        <a:defRPr sz="1350" kern="1200">
          <a:solidFill>
            <a:schemeClr val="tx1"/>
          </a:solidFill>
          <a:latin typeface="+mn-lt"/>
          <a:ea typeface="+mn-ea"/>
          <a:cs typeface="+mn-cs"/>
        </a:defRPr>
      </a:lvl6pPr>
      <a:lvl7pPr marL="2057348" algn="l" defTabSz="342892" rtl="0" eaLnBrk="1" latinLnBrk="0" hangingPunct="1">
        <a:defRPr sz="1350" kern="1200">
          <a:solidFill>
            <a:schemeClr val="tx1"/>
          </a:solidFill>
          <a:latin typeface="+mn-lt"/>
          <a:ea typeface="+mn-ea"/>
          <a:cs typeface="+mn-cs"/>
        </a:defRPr>
      </a:lvl7pPr>
      <a:lvl8pPr marL="2400240" algn="l" defTabSz="342892" rtl="0" eaLnBrk="1" latinLnBrk="0" hangingPunct="1">
        <a:defRPr sz="1350" kern="1200">
          <a:solidFill>
            <a:schemeClr val="tx1"/>
          </a:solidFill>
          <a:latin typeface="+mn-lt"/>
          <a:ea typeface="+mn-ea"/>
          <a:cs typeface="+mn-cs"/>
        </a:defRPr>
      </a:lvl8pPr>
      <a:lvl9pPr marL="2743132" algn="l" defTabSz="342892"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4350" y="897696"/>
            <a:ext cx="5829300" cy="1544808"/>
          </a:xfrm>
        </p:spPr>
        <p:txBody>
          <a:bodyPr>
            <a:noAutofit/>
          </a:bodyPr>
          <a:lstStyle/>
          <a:p>
            <a:r>
              <a:rPr lang="en-US" sz="3200" dirty="0"/>
              <a:t>Corporate &amp; Pharma Partnerships</a:t>
            </a:r>
          </a:p>
        </p:txBody>
      </p:sp>
      <p:sp>
        <p:nvSpPr>
          <p:cNvPr id="3" name="Subtitle 2"/>
          <p:cNvSpPr>
            <a:spLocks noGrp="1"/>
          </p:cNvSpPr>
          <p:nvPr>
            <p:ph type="subTitle" idx="1"/>
          </p:nvPr>
        </p:nvSpPr>
        <p:spPr>
          <a:xfrm>
            <a:off x="297180" y="2571751"/>
            <a:ext cx="6560820" cy="1803301"/>
          </a:xfrm>
        </p:spPr>
        <p:txBody>
          <a:bodyPr>
            <a:normAutofit lnSpcReduction="10000"/>
          </a:bodyPr>
          <a:lstStyle/>
          <a:p>
            <a:pPr algn="l"/>
            <a:r>
              <a:rPr lang="en-US" sz="1200" dirty="0">
                <a:solidFill>
                  <a:schemeClr val="tx1">
                    <a:lumMod val="65000"/>
                    <a:lumOff val="35000"/>
                  </a:schemeClr>
                </a:solidFill>
              </a:rPr>
              <a:t>Presenters:</a:t>
            </a:r>
          </a:p>
          <a:p>
            <a:pPr algn="l"/>
            <a:endParaRPr lang="en-US" sz="1200" dirty="0">
              <a:solidFill>
                <a:schemeClr val="tx1">
                  <a:lumMod val="65000"/>
                  <a:lumOff val="35000"/>
                </a:schemeClr>
              </a:solidFill>
            </a:endParaRPr>
          </a:p>
          <a:p>
            <a:pPr algn="l"/>
            <a:endParaRPr lang="en-US" sz="1200" dirty="0">
              <a:solidFill>
                <a:schemeClr val="tx1">
                  <a:lumMod val="65000"/>
                  <a:lumOff val="35000"/>
                </a:schemeClr>
              </a:solidFill>
            </a:endParaRPr>
          </a:p>
          <a:p>
            <a:pPr algn="l"/>
            <a:endParaRPr lang="en-US" sz="1200" dirty="0">
              <a:solidFill>
                <a:schemeClr val="tx1">
                  <a:lumMod val="65000"/>
                  <a:lumOff val="35000"/>
                </a:schemeClr>
              </a:solidFill>
            </a:endParaRPr>
          </a:p>
          <a:p>
            <a:pPr algn="l"/>
            <a:endParaRPr lang="en-US" sz="1200" dirty="0">
              <a:solidFill>
                <a:schemeClr val="tx1">
                  <a:lumMod val="65000"/>
                  <a:lumOff val="35000"/>
                </a:schemeClr>
              </a:solidFill>
            </a:endParaRPr>
          </a:p>
          <a:p>
            <a:pPr algn="l"/>
            <a:r>
              <a:rPr lang="en-US" sz="1200" b="1" dirty="0">
                <a:solidFill>
                  <a:schemeClr val="tx1">
                    <a:lumMod val="65000"/>
                    <a:lumOff val="35000"/>
                  </a:schemeClr>
                </a:solidFill>
              </a:rPr>
              <a:t>	Michelle Capobianco						Dino </a:t>
            </a:r>
            <a:r>
              <a:rPr lang="en-US" sz="1200" b="1" dirty="0" err="1">
                <a:solidFill>
                  <a:schemeClr val="tx1">
                    <a:lumMod val="65000"/>
                    <a:lumOff val="35000"/>
                  </a:schemeClr>
                </a:solidFill>
              </a:rPr>
              <a:t>Verrelli</a:t>
            </a:r>
            <a:endParaRPr lang="en-US" sz="1200" dirty="0">
              <a:solidFill>
                <a:schemeClr val="tx1">
                  <a:lumMod val="65000"/>
                  <a:lumOff val="35000"/>
                </a:schemeClr>
              </a:solidFill>
            </a:endParaRPr>
          </a:p>
          <a:p>
            <a:pPr algn="l"/>
            <a:r>
              <a:rPr lang="en-US" sz="1200" i="1" dirty="0">
                <a:solidFill>
                  <a:schemeClr val="tx1">
                    <a:lumMod val="65000"/>
                    <a:lumOff val="35000"/>
                  </a:schemeClr>
                </a:solidFill>
              </a:rPr>
              <a:t>	Executive Director							Founder &amp; CEO</a:t>
            </a:r>
          </a:p>
          <a:p>
            <a:pPr algn="l"/>
            <a:r>
              <a:rPr lang="en-US" sz="1200" i="1" dirty="0">
                <a:solidFill>
                  <a:schemeClr val="tx1">
                    <a:lumMod val="65000"/>
                    <a:lumOff val="35000"/>
                  </a:schemeClr>
                </a:solidFill>
              </a:rPr>
              <a:t>						</a:t>
            </a:r>
          </a:p>
        </p:txBody>
      </p:sp>
      <p:pic>
        <p:nvPicPr>
          <p:cNvPr id="1026" name="Picture 1" descr="Project_Purple_Logo_Email Signature">
            <a:extLst>
              <a:ext uri="{FF2B5EF4-FFF2-40B4-BE49-F238E27FC236}">
                <a16:creationId xmlns:a16="http://schemas.microsoft.com/office/drawing/2014/main" xmlns="" id="{6DAEBF8B-C412-46BA-A67B-B108AC369CA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4557" y="2959051"/>
            <a:ext cx="18288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a:extLst>
              <a:ext uri="{FF2B5EF4-FFF2-40B4-BE49-F238E27FC236}">
                <a16:creationId xmlns:a16="http://schemas.microsoft.com/office/drawing/2014/main" xmlns="" id="{58A85A02-FA6F-4902-917F-4EA74882AE16}"/>
              </a:ext>
            </a:extLst>
          </p:cNvPr>
          <p:cNvPicPr>
            <a:picLocks noChangeAspect="1"/>
          </p:cNvPicPr>
          <p:nvPr/>
        </p:nvPicPr>
        <p:blipFill>
          <a:blip r:embed="rId4"/>
          <a:stretch>
            <a:fillRect/>
          </a:stretch>
        </p:blipFill>
        <p:spPr>
          <a:xfrm>
            <a:off x="577215" y="2932593"/>
            <a:ext cx="1828800" cy="540808"/>
          </a:xfrm>
          <a:prstGeom prst="rect">
            <a:avLst/>
          </a:prstGeom>
        </p:spPr>
      </p:pic>
    </p:spTree>
    <p:extLst>
      <p:ext uri="{BB962C8B-B14F-4D97-AF65-F5344CB8AC3E}">
        <p14:creationId xmlns:p14="http://schemas.microsoft.com/office/powerpoint/2010/main" val="275712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522194" y="1753777"/>
            <a:ext cx="6172200" cy="3394075"/>
          </a:xfrm>
        </p:spPr>
        <p:txBody>
          <a:bodyPr>
            <a:normAutofit/>
          </a:bodyPr>
          <a:lstStyle/>
          <a:p>
            <a:r>
              <a:rPr lang="en-CA" sz="2000" dirty="0"/>
              <a:t>Michelle Capobianco</a:t>
            </a:r>
          </a:p>
          <a:p>
            <a:pPr marL="0" lvl="0" indent="0">
              <a:buNone/>
            </a:pPr>
            <a:endParaRPr lang="en-CA" sz="2000" dirty="0"/>
          </a:p>
          <a:p>
            <a:r>
              <a:rPr lang="en-CA" sz="2000" dirty="0"/>
              <a:t>Dino </a:t>
            </a:r>
            <a:r>
              <a:rPr lang="en-CA" sz="2000" dirty="0" err="1"/>
              <a:t>Verrelli</a:t>
            </a:r>
            <a:endParaRPr lang="en-CA" sz="2000" dirty="0"/>
          </a:p>
          <a:p>
            <a:endParaRPr lang="en-CA" sz="2000" dirty="0"/>
          </a:p>
          <a:p>
            <a:r>
              <a:rPr lang="en-CA" sz="2000" dirty="0"/>
              <a:t>Overview of today’s session</a:t>
            </a:r>
            <a:endParaRPr lang="en-US" sz="2000" dirty="0"/>
          </a:p>
        </p:txBody>
      </p:sp>
      <p:sp>
        <p:nvSpPr>
          <p:cNvPr id="3" name="Title 3">
            <a:extLst>
              <a:ext uri="{FF2B5EF4-FFF2-40B4-BE49-F238E27FC236}">
                <a16:creationId xmlns:a16="http://schemas.microsoft.com/office/drawing/2014/main" xmlns="" id="{A47055C5-3132-4BA9-A66A-766D327BB3D5}"/>
              </a:ext>
            </a:extLst>
          </p:cNvPr>
          <p:cNvSpPr>
            <a:spLocks noGrp="1"/>
          </p:cNvSpPr>
          <p:nvPr>
            <p:ph type="title"/>
          </p:nvPr>
        </p:nvSpPr>
        <p:spPr>
          <a:xfrm>
            <a:off x="342900" y="408397"/>
            <a:ext cx="5338121" cy="707213"/>
          </a:xfrm>
        </p:spPr>
        <p:txBody>
          <a:bodyPr>
            <a:normAutofit/>
          </a:bodyPr>
          <a:lstStyle/>
          <a:p>
            <a:r>
              <a:rPr lang="en-US" sz="2800" dirty="0"/>
              <a:t>Welcome and Introductions</a:t>
            </a:r>
          </a:p>
        </p:txBody>
      </p:sp>
    </p:spTree>
    <p:extLst>
      <p:ext uri="{BB962C8B-B14F-4D97-AF65-F5344CB8AC3E}">
        <p14:creationId xmlns:p14="http://schemas.microsoft.com/office/powerpoint/2010/main" val="626029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42900" y="397764"/>
            <a:ext cx="5338121" cy="707213"/>
          </a:xfrm>
        </p:spPr>
        <p:txBody>
          <a:bodyPr>
            <a:normAutofit/>
          </a:bodyPr>
          <a:lstStyle/>
          <a:p>
            <a:r>
              <a:rPr lang="en-US" sz="2800" dirty="0"/>
              <a:t>Corporate Partnerships</a:t>
            </a:r>
          </a:p>
        </p:txBody>
      </p:sp>
      <p:sp>
        <p:nvSpPr>
          <p:cNvPr id="5" name="Content Placeholder 4"/>
          <p:cNvSpPr>
            <a:spLocks noGrp="1"/>
          </p:cNvSpPr>
          <p:nvPr>
            <p:ph idx="1"/>
          </p:nvPr>
        </p:nvSpPr>
        <p:spPr>
          <a:xfrm>
            <a:off x="342900" y="1225768"/>
            <a:ext cx="5590067" cy="3394075"/>
          </a:xfrm>
        </p:spPr>
        <p:txBody>
          <a:bodyPr>
            <a:normAutofit/>
          </a:bodyPr>
          <a:lstStyle/>
          <a:p>
            <a:r>
              <a:rPr lang="en-US" sz="2000" dirty="0"/>
              <a:t>The new era of corporate partnerships</a:t>
            </a:r>
          </a:p>
          <a:p>
            <a:endParaRPr lang="en-US" sz="2000" dirty="0"/>
          </a:p>
          <a:p>
            <a:r>
              <a:rPr lang="en-US" sz="2000" dirty="0"/>
              <a:t>Generating leads and discovery meetings</a:t>
            </a:r>
          </a:p>
          <a:p>
            <a:endParaRPr lang="en-US" sz="2000" dirty="0"/>
          </a:p>
          <a:p>
            <a:r>
              <a:rPr lang="en-US" sz="2000" dirty="0"/>
              <a:t>Gaining engagement</a:t>
            </a:r>
          </a:p>
          <a:p>
            <a:endParaRPr lang="en-US" sz="2000" dirty="0"/>
          </a:p>
          <a:p>
            <a:r>
              <a:rPr lang="en-US" sz="2000" dirty="0"/>
              <a:t>Unique offerings</a:t>
            </a:r>
          </a:p>
          <a:p>
            <a:endParaRPr lang="en-US" sz="2000" dirty="0"/>
          </a:p>
          <a:p>
            <a:r>
              <a:rPr lang="en-US" sz="2000" dirty="0"/>
              <a:t>Pricing</a:t>
            </a:r>
          </a:p>
          <a:p>
            <a:endParaRPr lang="en-US" dirty="0"/>
          </a:p>
        </p:txBody>
      </p:sp>
    </p:spTree>
    <p:extLst>
      <p:ext uri="{BB962C8B-B14F-4D97-AF65-F5344CB8AC3E}">
        <p14:creationId xmlns:p14="http://schemas.microsoft.com/office/powerpoint/2010/main" val="39911814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42900" y="1329316"/>
            <a:ext cx="6172200" cy="3394075"/>
          </a:xfrm>
        </p:spPr>
        <p:txBody>
          <a:bodyPr>
            <a:normAutofit/>
          </a:bodyPr>
          <a:lstStyle/>
          <a:p>
            <a:pPr marL="0" lvl="0" indent="0">
              <a:buNone/>
            </a:pPr>
            <a:endParaRPr lang="en-CA" b="1" dirty="0"/>
          </a:p>
          <a:p>
            <a:pPr lvl="0"/>
            <a:r>
              <a:rPr lang="en-CA" sz="2000" dirty="0"/>
              <a:t>How lead was generated</a:t>
            </a:r>
          </a:p>
          <a:p>
            <a:pPr lvl="0"/>
            <a:endParaRPr lang="en-CA" sz="2000" dirty="0"/>
          </a:p>
          <a:p>
            <a:pPr lvl="0"/>
            <a:r>
              <a:rPr lang="en-CA" sz="2000" dirty="0"/>
              <a:t>Creative aspects of partnership</a:t>
            </a:r>
          </a:p>
          <a:p>
            <a:pPr lvl="0"/>
            <a:endParaRPr lang="en-CA" sz="2000" dirty="0"/>
          </a:p>
          <a:p>
            <a:pPr lvl="0"/>
            <a:r>
              <a:rPr lang="en-CA" sz="2000" dirty="0"/>
              <a:t>ROI for Viking Arial</a:t>
            </a:r>
            <a:endParaRPr lang="en-US" sz="2000" dirty="0"/>
          </a:p>
          <a:p>
            <a:pPr lvl="0"/>
            <a:endParaRPr lang="en-CA" sz="2000" dirty="0"/>
          </a:p>
          <a:p>
            <a:pPr lvl="0"/>
            <a:r>
              <a:rPr lang="en-CA" sz="2000" dirty="0"/>
              <a:t>Q&amp;A from session participants</a:t>
            </a:r>
            <a:endParaRPr lang="en-US" sz="2000" dirty="0"/>
          </a:p>
        </p:txBody>
      </p:sp>
      <p:sp>
        <p:nvSpPr>
          <p:cNvPr id="3" name="Title 3">
            <a:extLst>
              <a:ext uri="{FF2B5EF4-FFF2-40B4-BE49-F238E27FC236}">
                <a16:creationId xmlns:a16="http://schemas.microsoft.com/office/drawing/2014/main" xmlns="" id="{1B04EA34-68D2-44B2-8A6E-F21A1726399F}"/>
              </a:ext>
            </a:extLst>
          </p:cNvPr>
          <p:cNvSpPr>
            <a:spLocks noGrp="1"/>
          </p:cNvSpPr>
          <p:nvPr>
            <p:ph type="title"/>
          </p:nvPr>
        </p:nvSpPr>
        <p:spPr>
          <a:xfrm>
            <a:off x="342900" y="397764"/>
            <a:ext cx="5338121" cy="707213"/>
          </a:xfrm>
        </p:spPr>
        <p:txBody>
          <a:bodyPr>
            <a:normAutofit/>
          </a:bodyPr>
          <a:lstStyle/>
          <a:p>
            <a:r>
              <a:rPr lang="en-US" sz="2800" dirty="0"/>
              <a:t>Case Study – Viking Arial</a:t>
            </a:r>
          </a:p>
        </p:txBody>
      </p:sp>
    </p:spTree>
    <p:extLst>
      <p:ext uri="{BB962C8B-B14F-4D97-AF65-F5344CB8AC3E}">
        <p14:creationId xmlns:p14="http://schemas.microsoft.com/office/powerpoint/2010/main" val="38870965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42902" y="408397"/>
            <a:ext cx="5338121" cy="707213"/>
          </a:xfrm>
        </p:spPr>
        <p:txBody>
          <a:bodyPr>
            <a:normAutofit/>
          </a:bodyPr>
          <a:lstStyle/>
          <a:p>
            <a:r>
              <a:rPr lang="en-US" sz="2800" dirty="0"/>
              <a:t>Pharma Partnerships</a:t>
            </a:r>
          </a:p>
        </p:txBody>
      </p:sp>
      <p:sp>
        <p:nvSpPr>
          <p:cNvPr id="5" name="Content Placeholder 4"/>
          <p:cNvSpPr>
            <a:spLocks noGrp="1"/>
          </p:cNvSpPr>
          <p:nvPr>
            <p:ph idx="1"/>
          </p:nvPr>
        </p:nvSpPr>
        <p:spPr/>
        <p:txBody>
          <a:bodyPr>
            <a:normAutofit/>
          </a:bodyPr>
          <a:lstStyle/>
          <a:p>
            <a:pPr marL="0" indent="0">
              <a:buNone/>
            </a:pPr>
            <a:endParaRPr lang="en-US" b="1" dirty="0"/>
          </a:p>
          <a:p>
            <a:r>
              <a:rPr lang="en-US" sz="2000" dirty="0"/>
              <a:t>Similarities and differences between pharma partners and other corporate partners</a:t>
            </a:r>
          </a:p>
          <a:p>
            <a:endParaRPr lang="en-US" sz="2000" dirty="0"/>
          </a:p>
          <a:p>
            <a:r>
              <a:rPr lang="en-US" sz="2000" dirty="0"/>
              <a:t>Pharma relationships with patient groups</a:t>
            </a:r>
          </a:p>
          <a:p>
            <a:endParaRPr lang="en-US" sz="2000" dirty="0"/>
          </a:p>
          <a:p>
            <a:r>
              <a:rPr lang="en-US" sz="2000" dirty="0"/>
              <a:t>Working together in pancreatic cancer space</a:t>
            </a:r>
          </a:p>
        </p:txBody>
      </p:sp>
    </p:spTree>
    <p:extLst>
      <p:ext uri="{BB962C8B-B14F-4D97-AF65-F5344CB8AC3E}">
        <p14:creationId xmlns:p14="http://schemas.microsoft.com/office/powerpoint/2010/main" val="154640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42900" y="874712"/>
            <a:ext cx="6172200" cy="3394075"/>
          </a:xfrm>
        </p:spPr>
        <p:txBody>
          <a:bodyPr>
            <a:normAutofit/>
          </a:bodyPr>
          <a:lstStyle/>
          <a:p>
            <a:pPr marL="0" indent="0">
              <a:buNone/>
            </a:pPr>
            <a:endParaRPr lang="en-US" b="1" dirty="0"/>
          </a:p>
          <a:p>
            <a:pPr marL="0" indent="0">
              <a:buNone/>
            </a:pPr>
            <a:endParaRPr lang="en-US" b="1" dirty="0"/>
          </a:p>
          <a:p>
            <a:pPr marL="0" indent="0">
              <a:buNone/>
            </a:pPr>
            <a:endParaRPr lang="en-US" b="1" dirty="0"/>
          </a:p>
          <a:p>
            <a:pPr marL="0" indent="0">
              <a:buNone/>
            </a:pPr>
            <a:endParaRPr lang="en-US" b="1" dirty="0"/>
          </a:p>
          <a:p>
            <a:pPr marL="0" indent="0" algn="ctr">
              <a:buNone/>
            </a:pPr>
            <a:r>
              <a:rPr lang="en-US" sz="4000" b="1" dirty="0"/>
              <a:t>THANK YOU!</a:t>
            </a:r>
          </a:p>
        </p:txBody>
      </p:sp>
    </p:spTree>
    <p:extLst>
      <p:ext uri="{BB962C8B-B14F-4D97-AF65-F5344CB8AC3E}">
        <p14:creationId xmlns:p14="http://schemas.microsoft.com/office/powerpoint/2010/main" val="6838817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46089556"/>
      </p:ext>
    </p:extLst>
  </p:cSld>
  <p:clrMapOvr>
    <a:masterClrMapping/>
  </p:clrMapOvr>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5608F03A8C6B4428250A6E502E03C01" ma:contentTypeVersion="8" ma:contentTypeDescription="Create a new document." ma:contentTypeScope="" ma:versionID="542bfd2f9ec364e44d9bf71e58a66982">
  <xsd:schema xmlns:xsd="http://www.w3.org/2001/XMLSchema" xmlns:xs="http://www.w3.org/2001/XMLSchema" xmlns:p="http://schemas.microsoft.com/office/2006/metadata/properties" xmlns:ns2="e1f6d36c-9297-426e-be3f-46f80b4d8a98" xmlns:ns3="eb20408e-dcaf-4384-aa8e-9158c2c621eb" targetNamespace="http://schemas.microsoft.com/office/2006/metadata/properties" ma:root="true" ma:fieldsID="7ef4547f469e485310030bea4c94f684" ns2:_="" ns3:_="">
    <xsd:import namespace="e1f6d36c-9297-426e-be3f-46f80b4d8a98"/>
    <xsd:import namespace="eb20408e-dcaf-4384-aa8e-9158c2c621eb"/>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DateTaken" minOccurs="0"/>
                <xsd:element ref="ns3:MediaServiceLocation"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1f6d36c-9297-426e-be3f-46f80b4d8a98"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b20408e-dcaf-4384-aa8e-9158c2c621eb"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description="" ma:internalName="MediaServiceAutoTags" ma:readOnly="true">
      <xsd:simpleType>
        <xsd:restriction base="dms:Text"/>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Location" ma:index="14" nillable="true" ma:displayName="MediaServiceLocation" ma:descrip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D18BB52-90DE-418B-98B1-76F9CDC312CB}">
  <ds:schemaRefs>
    <ds:schemaRef ds:uri="http://purl.org/dc/elements/1.1/"/>
    <ds:schemaRef ds:uri="http://schemas.microsoft.com/office/infopath/2007/PartnerControls"/>
    <ds:schemaRef ds:uri="http://purl.org/dc/terms/"/>
    <ds:schemaRef ds:uri="http://schemas.microsoft.com/office/2006/documentManagement/types"/>
    <ds:schemaRef ds:uri="http://schemas.openxmlformats.org/package/2006/metadata/core-properties"/>
    <ds:schemaRef ds:uri="http://www.w3.org/XML/1998/namespace"/>
    <ds:schemaRef ds:uri="http://purl.org/dc/dcmitype/"/>
    <ds:schemaRef ds:uri="eb20408e-dcaf-4384-aa8e-9158c2c621eb"/>
    <ds:schemaRef ds:uri="e1f6d36c-9297-426e-be3f-46f80b4d8a98"/>
    <ds:schemaRef ds:uri="http://schemas.microsoft.com/office/2006/metadata/properties"/>
  </ds:schemaRefs>
</ds:datastoreItem>
</file>

<file path=customXml/itemProps2.xml><?xml version="1.0" encoding="utf-8"?>
<ds:datastoreItem xmlns:ds="http://schemas.openxmlformats.org/officeDocument/2006/customXml" ds:itemID="{76CFF5CC-7093-4F7B-94BF-DEF09268700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1f6d36c-9297-426e-be3f-46f80b4d8a98"/>
    <ds:schemaRef ds:uri="eb20408e-dcaf-4384-aa8e-9158c2c621e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54CDFE1-D9B0-4E82-89D6-B5896EC3621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2183</TotalTime>
  <Words>847</Words>
  <Application>Microsoft Office PowerPoint</Application>
  <PresentationFormat>Custom</PresentationFormat>
  <Paragraphs>126</Paragraphs>
  <Slides>7</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1_Custom Design</vt:lpstr>
      <vt:lpstr>Corporate &amp; Pharma Partnerships</vt:lpstr>
      <vt:lpstr>Welcome and Introductions</vt:lpstr>
      <vt:lpstr>Corporate Partnerships</vt:lpstr>
      <vt:lpstr>Case Study – Viking Arial</vt:lpstr>
      <vt:lpstr>Pharma Partnerships</vt:lpstr>
      <vt:lpstr>PowerPoint Presentation</vt:lpstr>
      <vt:lpstr>PowerPoint Presentation</vt:lpstr>
    </vt:vector>
  </TitlesOfParts>
  <Manager/>
  <Company>Pancreatic Cancer Action Network</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Lauren Washam</dc:creator>
  <cp:keywords/>
  <dc:description/>
  <cp:lastModifiedBy>Jenny Isaacson</cp:lastModifiedBy>
  <cp:revision>62</cp:revision>
  <dcterms:created xsi:type="dcterms:W3CDTF">2016-04-22T21:59:16Z</dcterms:created>
  <dcterms:modified xsi:type="dcterms:W3CDTF">2018-05-22T16:07:29Z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0x01010085608F03A8C6B4428250A6E502E03C01</vt:lpwstr>
  </property>
</Properties>
</file>